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58" r:id="rId4"/>
    <p:sldId id="264" r:id="rId5"/>
    <p:sldId id="257" r:id="rId6"/>
    <p:sldId id="259" r:id="rId7"/>
    <p:sldId id="260" r:id="rId8"/>
    <p:sldId id="263" r:id="rId9"/>
    <p:sldId id="269" r:id="rId10"/>
    <p:sldId id="267" r:id="rId11"/>
    <p:sldId id="266" r:id="rId12"/>
    <p:sldId id="268"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7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x-none"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4" name="Date Placeholder 3"/>
          <p:cNvSpPr>
            <a:spLocks noGrp="1"/>
          </p:cNvSpPr>
          <p:nvPr>
            <p:ph type="dt" sz="half" idx="10"/>
          </p:nvPr>
        </p:nvSpPr>
        <p:spPr/>
        <p:txBody>
          <a:bodyPr/>
          <a:lstStyle/>
          <a:p>
            <a:fld id="{CC8255C7-7267-7E44-B36E-09DC44448F08}" type="datetimeFigureOut">
              <a:rPr lang="en-US" smtClean="0"/>
              <a:t>25/11/16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55903-093B-1346-BB88-BAFB6E237EF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C8255C7-7267-7E44-B36E-09DC44448F08}" type="datetimeFigureOut">
              <a:rPr lang="en-US" smtClean="0"/>
              <a:t>25/11/16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55903-093B-1346-BB88-BAFB6E237E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CC8255C7-7267-7E44-B36E-09DC44448F08}" type="datetimeFigureOut">
              <a:rPr lang="en-US" smtClean="0"/>
              <a:t>25/11/16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55903-093B-1346-BB88-BAFB6E237E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C8255C7-7267-7E44-B36E-09DC44448F08}" type="datetimeFigureOut">
              <a:rPr lang="en-US" smtClean="0"/>
              <a:t>25/11/16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55903-093B-1346-BB88-BAFB6E237E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x-none"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CC8255C7-7267-7E44-B36E-09DC44448F08}" type="datetimeFigureOut">
              <a:rPr lang="en-US" smtClean="0"/>
              <a:t>25/11/16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55903-093B-1346-BB88-BAFB6E237EF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Date Placeholder 4"/>
          <p:cNvSpPr>
            <a:spLocks noGrp="1"/>
          </p:cNvSpPr>
          <p:nvPr>
            <p:ph type="dt" sz="half" idx="10"/>
          </p:nvPr>
        </p:nvSpPr>
        <p:spPr/>
        <p:txBody>
          <a:bodyPr/>
          <a:lstStyle/>
          <a:p>
            <a:fld id="{CC8255C7-7267-7E44-B36E-09DC44448F08}" type="datetimeFigureOut">
              <a:rPr lang="en-US" smtClean="0"/>
              <a:t>25/11/16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55903-093B-1346-BB88-BAFB6E237E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7" name="Date Placeholder 6"/>
          <p:cNvSpPr>
            <a:spLocks noGrp="1"/>
          </p:cNvSpPr>
          <p:nvPr>
            <p:ph type="dt" sz="half" idx="10"/>
          </p:nvPr>
        </p:nvSpPr>
        <p:spPr/>
        <p:txBody>
          <a:bodyPr/>
          <a:lstStyle/>
          <a:p>
            <a:fld id="{CC8255C7-7267-7E44-B36E-09DC44448F08}" type="datetimeFigureOut">
              <a:rPr lang="en-US" smtClean="0"/>
              <a:t>25/11/16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55903-093B-1346-BB88-BAFB6E237EF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CC8255C7-7267-7E44-B36E-09DC44448F08}" type="datetimeFigureOut">
              <a:rPr lang="en-US" smtClean="0"/>
              <a:t>25/11/16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55903-093B-1346-BB88-BAFB6E237E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255C7-7267-7E44-B36E-09DC44448F08}" type="datetimeFigureOut">
              <a:rPr lang="en-US" smtClean="0"/>
              <a:t>25/11/16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55903-093B-1346-BB88-BAFB6E237E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x-none"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C8255C7-7267-7E44-B36E-09DC44448F08}" type="datetimeFigureOut">
              <a:rPr lang="en-US" smtClean="0"/>
              <a:t>25/11/16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55903-093B-1346-BB88-BAFB6E237EF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x-none"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C8255C7-7267-7E44-B36E-09DC44448F08}" type="datetimeFigureOut">
              <a:rPr lang="en-US" smtClean="0"/>
              <a:t>25/11/16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55903-093B-1346-BB88-BAFB6E237E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x-none"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C8255C7-7267-7E44-B36E-09DC44448F08}" type="datetimeFigureOut">
              <a:rPr lang="en-US" smtClean="0"/>
              <a:t>25/11/16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BB55903-093B-1346-BB88-BAFB6E237E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yvAY9rp_z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458200" cy="1927225"/>
          </a:xfrm>
        </p:spPr>
        <p:txBody>
          <a:bodyPr/>
          <a:lstStyle/>
          <a:p>
            <a:r>
              <a:rPr lang="en-US" dirty="0" smtClean="0"/>
              <a:t>Acing 10 Marker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26375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Acing the 10 marker</a:t>
            </a:r>
            <a:endParaRPr lang="en-US" dirty="0"/>
          </a:p>
        </p:txBody>
      </p:sp>
      <p:sp>
        <p:nvSpPr>
          <p:cNvPr id="3" name="Content Placeholder 2"/>
          <p:cNvSpPr>
            <a:spLocks noGrp="1"/>
          </p:cNvSpPr>
          <p:nvPr>
            <p:ph idx="1"/>
          </p:nvPr>
        </p:nvSpPr>
        <p:spPr>
          <a:xfrm>
            <a:off x="591479" y="1600200"/>
            <a:ext cx="5740822" cy="4876800"/>
          </a:xfrm>
        </p:spPr>
        <p:txBody>
          <a:bodyPr>
            <a:normAutofit fontScale="77500" lnSpcReduction="20000"/>
          </a:bodyPr>
          <a:lstStyle/>
          <a:p>
            <a:pPr marL="0" indent="0">
              <a:buNone/>
            </a:pPr>
            <a:r>
              <a:rPr lang="en-US" dirty="0" smtClean="0"/>
              <a:t>A change in the change in demand involves a shift in both curves at each and every price level.  For example an increase in the level of demand will shift the demand curve from D</a:t>
            </a:r>
            <a:r>
              <a:rPr lang="en-US" baseline="-25000" dirty="0" smtClean="0"/>
              <a:t>1</a:t>
            </a:r>
            <a:r>
              <a:rPr lang="en-US" dirty="0" smtClean="0"/>
              <a:t> to D</a:t>
            </a:r>
            <a:r>
              <a:rPr lang="en-US" baseline="-25000" dirty="0" smtClean="0"/>
              <a:t>2</a:t>
            </a:r>
            <a:r>
              <a:rPr lang="en-US" dirty="0" smtClean="0"/>
              <a:t>, as shown in diagram 1 and 2 above. </a:t>
            </a:r>
          </a:p>
          <a:p>
            <a:pPr marL="0" indent="0">
              <a:buNone/>
            </a:pPr>
            <a:endParaRPr lang="en-US" dirty="0" smtClean="0"/>
          </a:p>
          <a:p>
            <a:pPr marL="0" indent="0">
              <a:buNone/>
            </a:pPr>
            <a:r>
              <a:rPr lang="en-US" dirty="0" smtClean="0"/>
              <a:t>In the presence of a supply curve, a rightward shift in the demand curve will lead to an increase in equilibrium price. </a:t>
            </a:r>
            <a:r>
              <a:rPr lang="en-US" dirty="0" smtClean="0"/>
              <a:t>According to the law of supply, quantity supplied will increase i.e. movement along the curve.  However, the equilibrium </a:t>
            </a:r>
            <a:r>
              <a:rPr lang="en-US" dirty="0" smtClean="0"/>
              <a:t>quantity will be dependent on the PES of the supply curve which </a:t>
            </a:r>
            <a:r>
              <a:rPr lang="en-US" dirty="0" smtClean="0"/>
              <a:t>is reflected </a:t>
            </a:r>
            <a:r>
              <a:rPr lang="en-US" dirty="0" smtClean="0"/>
              <a:t>by the relative steepness of the supply </a:t>
            </a:r>
            <a:r>
              <a:rPr lang="en-US" dirty="0" smtClean="0"/>
              <a:t>curve</a:t>
            </a:r>
            <a:r>
              <a:rPr lang="en-US" dirty="0" smtClean="0"/>
              <a:t>.  </a:t>
            </a:r>
            <a:r>
              <a:rPr lang="en-US" dirty="0" smtClean="0"/>
              <a:t>Suppose </a:t>
            </a:r>
            <a:r>
              <a:rPr lang="en-US" dirty="0" smtClean="0"/>
              <a:t>that that supply is very inelastic due to the factory operating at full capacity as shown by a steep supply curve in diagram 1, a large shift in the demand curve will only to a small increase in equilibrium quantity sold (Q</a:t>
            </a:r>
            <a:r>
              <a:rPr lang="en-US" baseline="-25000" dirty="0" smtClean="0"/>
              <a:t>1</a:t>
            </a:r>
            <a:r>
              <a:rPr lang="en-US" dirty="0" smtClean="0"/>
              <a:t> to Q</a:t>
            </a:r>
            <a:r>
              <a:rPr lang="en-US" baseline="-25000" dirty="0" smtClean="0"/>
              <a:t>2</a:t>
            </a:r>
            <a:r>
              <a:rPr lang="en-US" dirty="0" smtClean="0"/>
              <a:t>)  </a:t>
            </a:r>
          </a:p>
        </p:txBody>
      </p:sp>
      <p:cxnSp>
        <p:nvCxnSpPr>
          <p:cNvPr id="5" name="Straight Arrow Connector 4"/>
          <p:cNvCxnSpPr/>
          <p:nvPr/>
        </p:nvCxnSpPr>
        <p:spPr>
          <a:xfrm flipH="1">
            <a:off x="4321494" y="2611720"/>
            <a:ext cx="2216142" cy="1476119"/>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58573" y="1780723"/>
            <a:ext cx="2023966" cy="830997"/>
          </a:xfrm>
          <a:prstGeom prst="rect">
            <a:avLst/>
          </a:prstGeom>
          <a:noFill/>
        </p:spPr>
        <p:txBody>
          <a:bodyPr wrap="square" rtlCol="0">
            <a:spAutoFit/>
          </a:bodyPr>
          <a:lstStyle/>
          <a:p>
            <a:r>
              <a:rPr lang="en-US" sz="2400" dirty="0" smtClean="0"/>
              <a:t>Hitting the Sand</a:t>
            </a:r>
            <a:endParaRPr lang="en-US" sz="2400" dirty="0"/>
          </a:p>
        </p:txBody>
      </p:sp>
      <p:sp>
        <p:nvSpPr>
          <p:cNvPr id="10" name="Right Brace 9"/>
          <p:cNvSpPr/>
          <p:nvPr/>
        </p:nvSpPr>
        <p:spPr>
          <a:xfrm>
            <a:off x="6332301" y="4070442"/>
            <a:ext cx="382721" cy="2226568"/>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6958573" y="5096682"/>
            <a:ext cx="1728227" cy="1200328"/>
          </a:xfrm>
          <a:prstGeom prst="rect">
            <a:avLst/>
          </a:prstGeom>
          <a:noFill/>
        </p:spPr>
        <p:txBody>
          <a:bodyPr wrap="square" rtlCol="0">
            <a:spAutoFit/>
          </a:bodyPr>
          <a:lstStyle/>
          <a:p>
            <a:r>
              <a:rPr lang="en-US" sz="2400" dirty="0" smtClean="0"/>
              <a:t>Climbing the Mountain</a:t>
            </a:r>
            <a:endParaRPr lang="en-US" sz="2400" dirty="0"/>
          </a:p>
        </p:txBody>
      </p:sp>
      <p:sp>
        <p:nvSpPr>
          <p:cNvPr id="13" name="TextBox 12"/>
          <p:cNvSpPr txBox="1"/>
          <p:nvPr/>
        </p:nvSpPr>
        <p:spPr>
          <a:xfrm>
            <a:off x="6663011" y="2751072"/>
            <a:ext cx="2253583" cy="2031325"/>
          </a:xfrm>
          <a:prstGeom prst="rect">
            <a:avLst/>
          </a:prstGeom>
          <a:noFill/>
        </p:spPr>
        <p:txBody>
          <a:bodyPr wrap="square" rtlCol="0">
            <a:spAutoFit/>
          </a:bodyPr>
          <a:lstStyle/>
          <a:p>
            <a:r>
              <a:rPr lang="en-US" dirty="0" smtClean="0"/>
              <a:t>You should </a:t>
            </a:r>
            <a:r>
              <a:rPr lang="en-US" u="sng" dirty="0" smtClean="0"/>
              <a:t>answer the question directly</a:t>
            </a:r>
            <a:r>
              <a:rPr lang="en-US" dirty="0" smtClean="0"/>
              <a:t> in the first paragraph and not waffle.  </a:t>
            </a:r>
          </a:p>
          <a:p>
            <a:endParaRPr lang="en-US" dirty="0"/>
          </a:p>
        </p:txBody>
      </p:sp>
    </p:spTree>
    <p:extLst>
      <p:ext uri="{BB962C8B-B14F-4D97-AF65-F5344CB8AC3E}">
        <p14:creationId xmlns:p14="http://schemas.microsoft.com/office/powerpoint/2010/main" val="21782542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Acing the 10 marker</a:t>
            </a:r>
            <a:endParaRPr lang="en-US" dirty="0"/>
          </a:p>
        </p:txBody>
      </p:sp>
      <p:sp>
        <p:nvSpPr>
          <p:cNvPr id="3" name="Content Placeholder 2"/>
          <p:cNvSpPr>
            <a:spLocks noGrp="1"/>
          </p:cNvSpPr>
          <p:nvPr>
            <p:ph idx="1"/>
          </p:nvPr>
        </p:nvSpPr>
        <p:spPr>
          <a:xfrm>
            <a:off x="457200" y="1600200"/>
            <a:ext cx="5631551" cy="4876800"/>
          </a:xfrm>
        </p:spPr>
        <p:txBody>
          <a:bodyPr>
            <a:normAutofit lnSpcReduction="10000"/>
          </a:bodyPr>
          <a:lstStyle/>
          <a:p>
            <a:pPr marL="0" indent="0">
              <a:buNone/>
            </a:pPr>
            <a:r>
              <a:rPr lang="en-US" dirty="0" smtClean="0"/>
              <a:t>This is contrasted with a more price elastic supply curve, perhaps due to greater mobility in the factors of production e.g. easier to hire </a:t>
            </a:r>
            <a:r>
              <a:rPr lang="en-US" dirty="0" err="1" smtClean="0"/>
              <a:t>labourers</a:t>
            </a:r>
            <a:r>
              <a:rPr lang="en-US" dirty="0" smtClean="0"/>
              <a:t>, as shown by the shallower supply curve in diagram 2.  The size of the shift in demand remains the same but the equilibrium is greater (Q</a:t>
            </a:r>
            <a:r>
              <a:rPr lang="en-US" baseline="-25000" dirty="0" smtClean="0"/>
              <a:t>1</a:t>
            </a:r>
            <a:r>
              <a:rPr lang="en-US" dirty="0" smtClean="0"/>
              <a:t> to Q</a:t>
            </a:r>
            <a:r>
              <a:rPr lang="en-US" baseline="-25000" dirty="0" smtClean="0"/>
              <a:t>3</a:t>
            </a:r>
            <a:r>
              <a:rPr lang="en-US" dirty="0" smtClean="0"/>
              <a:t>) than diagram 1 (Q</a:t>
            </a:r>
            <a:r>
              <a:rPr lang="en-US" baseline="-25000" dirty="0" smtClean="0"/>
              <a:t>1</a:t>
            </a:r>
            <a:r>
              <a:rPr lang="en-US" dirty="0" smtClean="0"/>
              <a:t> to Q</a:t>
            </a:r>
            <a:r>
              <a:rPr lang="en-US" baseline="-25000" dirty="0" smtClean="0"/>
              <a:t>2</a:t>
            </a:r>
            <a:r>
              <a:rPr lang="en-US" dirty="0" smtClean="0"/>
              <a:t>).  Here the producer is able to be more responsive to an increase in price and </a:t>
            </a:r>
            <a:r>
              <a:rPr lang="en-US" dirty="0" smtClean="0"/>
              <a:t>more quantity will be supplied compared to diagram </a:t>
            </a:r>
            <a:r>
              <a:rPr lang="en-US" dirty="0" smtClean="0"/>
              <a:t>1.  </a:t>
            </a:r>
            <a:endParaRPr lang="en-US" dirty="0"/>
          </a:p>
        </p:txBody>
      </p:sp>
      <p:sp>
        <p:nvSpPr>
          <p:cNvPr id="4" name="Right Brace 3"/>
          <p:cNvSpPr/>
          <p:nvPr/>
        </p:nvSpPr>
        <p:spPr>
          <a:xfrm>
            <a:off x="6140940" y="1600200"/>
            <a:ext cx="382721" cy="2226568"/>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661813" y="2310181"/>
            <a:ext cx="2024987" cy="1200328"/>
          </a:xfrm>
          <a:prstGeom prst="rect">
            <a:avLst/>
          </a:prstGeom>
          <a:noFill/>
        </p:spPr>
        <p:txBody>
          <a:bodyPr wrap="square" rtlCol="0">
            <a:spAutoFit/>
          </a:bodyPr>
          <a:lstStyle/>
          <a:p>
            <a:pPr algn="ctr"/>
            <a:r>
              <a:rPr lang="en-US" sz="2400" dirty="0" smtClean="0"/>
              <a:t>Climbing the Mountain</a:t>
            </a:r>
            <a:endParaRPr lang="en-US" sz="2400" dirty="0"/>
          </a:p>
        </p:txBody>
      </p:sp>
      <p:sp>
        <p:nvSpPr>
          <p:cNvPr id="6" name="Right Brace 5"/>
          <p:cNvSpPr/>
          <p:nvPr/>
        </p:nvSpPr>
        <p:spPr>
          <a:xfrm>
            <a:off x="6092090" y="4003594"/>
            <a:ext cx="382721" cy="2346819"/>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777271" y="4535512"/>
            <a:ext cx="1530361" cy="830997"/>
          </a:xfrm>
          <a:prstGeom prst="rect">
            <a:avLst/>
          </a:prstGeom>
          <a:noFill/>
        </p:spPr>
        <p:txBody>
          <a:bodyPr wrap="square" rtlCol="0">
            <a:spAutoFit/>
          </a:bodyPr>
          <a:lstStyle/>
          <a:p>
            <a:r>
              <a:rPr lang="en-US" sz="2400" dirty="0" smtClean="0"/>
              <a:t>Capture the Flag</a:t>
            </a:r>
            <a:endParaRPr lang="en-US" sz="2400" dirty="0"/>
          </a:p>
        </p:txBody>
      </p:sp>
      <p:cxnSp>
        <p:nvCxnSpPr>
          <p:cNvPr id="8" name="Straight Arrow Connector 7"/>
          <p:cNvCxnSpPr/>
          <p:nvPr/>
        </p:nvCxnSpPr>
        <p:spPr>
          <a:xfrm flipH="1">
            <a:off x="3328881" y="1506517"/>
            <a:ext cx="3448390" cy="1476119"/>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04591" y="769008"/>
            <a:ext cx="2339410" cy="1477328"/>
          </a:xfrm>
          <a:prstGeom prst="rect">
            <a:avLst/>
          </a:prstGeom>
          <a:noFill/>
        </p:spPr>
        <p:txBody>
          <a:bodyPr wrap="square" rtlCol="0">
            <a:spAutoFit/>
          </a:bodyPr>
          <a:lstStyle/>
          <a:p>
            <a:r>
              <a:rPr lang="en-US" dirty="0" smtClean="0"/>
              <a:t>Use Examples to demonstrate you can apply economic theories to the real world</a:t>
            </a:r>
            <a:endParaRPr lang="en-US" dirty="0"/>
          </a:p>
        </p:txBody>
      </p:sp>
      <p:sp>
        <p:nvSpPr>
          <p:cNvPr id="11" name="TextBox 10"/>
          <p:cNvSpPr txBox="1"/>
          <p:nvPr/>
        </p:nvSpPr>
        <p:spPr>
          <a:xfrm>
            <a:off x="6474810" y="5397168"/>
            <a:ext cx="2669191" cy="1477328"/>
          </a:xfrm>
          <a:prstGeom prst="rect">
            <a:avLst/>
          </a:prstGeom>
          <a:noFill/>
        </p:spPr>
        <p:txBody>
          <a:bodyPr wrap="square" rtlCol="0">
            <a:spAutoFit/>
          </a:bodyPr>
          <a:lstStyle/>
          <a:p>
            <a:r>
              <a:rPr lang="en-US" dirty="0" smtClean="0"/>
              <a:t>Diagram 1 and 2 has been compared to show that elasticity does make a difference</a:t>
            </a:r>
            <a:endParaRPr lang="en-US" dirty="0"/>
          </a:p>
        </p:txBody>
      </p:sp>
    </p:spTree>
    <p:extLst>
      <p:ext uri="{BB962C8B-B14F-4D97-AF65-F5344CB8AC3E}">
        <p14:creationId xmlns:p14="http://schemas.microsoft.com/office/powerpoint/2010/main" val="18333846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Acing the 10 Marker</a:t>
            </a:r>
            <a:endParaRPr lang="en-US" dirty="0"/>
          </a:p>
        </p:txBody>
      </p:sp>
      <p:sp>
        <p:nvSpPr>
          <p:cNvPr id="3" name="Content Placeholder 2"/>
          <p:cNvSpPr>
            <a:spLocks noGrp="1"/>
          </p:cNvSpPr>
          <p:nvPr>
            <p:ph idx="1"/>
          </p:nvPr>
        </p:nvSpPr>
        <p:spPr>
          <a:xfrm>
            <a:off x="457201" y="1600200"/>
            <a:ext cx="5194642" cy="4876800"/>
          </a:xfrm>
        </p:spPr>
        <p:txBody>
          <a:bodyPr/>
          <a:lstStyle/>
          <a:p>
            <a:pPr marL="0" indent="0">
              <a:buNone/>
            </a:pPr>
            <a:r>
              <a:rPr lang="en-US" dirty="0" smtClean="0"/>
              <a:t>It is interesting to note that the equilibrium price in diagram 1 (P</a:t>
            </a:r>
            <a:r>
              <a:rPr lang="en-US" baseline="-25000" dirty="0" smtClean="0"/>
              <a:t>2</a:t>
            </a:r>
            <a:r>
              <a:rPr lang="en-US" dirty="0" smtClean="0"/>
              <a:t>) is greater than P</a:t>
            </a:r>
            <a:r>
              <a:rPr lang="en-US" baseline="-25000" dirty="0" smtClean="0"/>
              <a:t>3</a:t>
            </a:r>
            <a:r>
              <a:rPr lang="en-US" dirty="0" smtClean="0"/>
              <a:t> in diagram 2.  As supply is price inelastic in diagram 1, perhaps due to limited production capacity, the disequilibrium caused by a large increase in demand can only be restored by a higher equilibrium price (P</a:t>
            </a:r>
            <a:r>
              <a:rPr lang="en-US" baseline="-25000" dirty="0" smtClean="0"/>
              <a:t>2</a:t>
            </a:r>
            <a:r>
              <a:rPr lang="en-US" dirty="0" smtClean="0"/>
              <a:t> &gt; P</a:t>
            </a:r>
            <a:r>
              <a:rPr lang="en-US" baseline="-25000" dirty="0" smtClean="0"/>
              <a:t>3</a:t>
            </a:r>
            <a:r>
              <a:rPr lang="en-US" dirty="0" smtClean="0"/>
              <a:t>)</a:t>
            </a:r>
            <a:endParaRPr lang="en-US" dirty="0"/>
          </a:p>
        </p:txBody>
      </p:sp>
      <p:sp>
        <p:nvSpPr>
          <p:cNvPr id="4" name="Right Brace 3"/>
          <p:cNvSpPr/>
          <p:nvPr/>
        </p:nvSpPr>
        <p:spPr>
          <a:xfrm>
            <a:off x="5900729" y="1803310"/>
            <a:ext cx="382721" cy="3384352"/>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420923" y="2199264"/>
            <a:ext cx="2723078" cy="3139321"/>
          </a:xfrm>
          <a:prstGeom prst="rect">
            <a:avLst/>
          </a:prstGeom>
          <a:noFill/>
        </p:spPr>
        <p:txBody>
          <a:bodyPr wrap="square" rtlCol="0">
            <a:spAutoFit/>
          </a:bodyPr>
          <a:lstStyle/>
          <a:p>
            <a:r>
              <a:rPr lang="en-US" dirty="0" smtClean="0"/>
              <a:t>Take the Cherry on top of the flag</a:t>
            </a:r>
          </a:p>
          <a:p>
            <a:endParaRPr lang="en-US" dirty="0"/>
          </a:p>
          <a:p>
            <a:r>
              <a:rPr lang="en-US" dirty="0" smtClean="0"/>
              <a:t>This part is not compulsory but could be put in to show a good economic awareness.  Do not write this unless you have captured the flag!</a:t>
            </a:r>
            <a:endParaRPr lang="en-US" dirty="0"/>
          </a:p>
        </p:txBody>
      </p:sp>
      <p:cxnSp>
        <p:nvCxnSpPr>
          <p:cNvPr id="6" name="Straight Arrow Connector 5"/>
          <p:cNvCxnSpPr/>
          <p:nvPr/>
        </p:nvCxnSpPr>
        <p:spPr>
          <a:xfrm flipH="1" flipV="1">
            <a:off x="2634913" y="4087839"/>
            <a:ext cx="2767606" cy="1732220"/>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68307" y="5820059"/>
            <a:ext cx="3575693" cy="646331"/>
          </a:xfrm>
          <a:prstGeom prst="rect">
            <a:avLst/>
          </a:prstGeom>
          <a:noFill/>
        </p:spPr>
        <p:txBody>
          <a:bodyPr wrap="square" rtlCol="0">
            <a:spAutoFit/>
          </a:bodyPr>
          <a:lstStyle/>
          <a:p>
            <a:r>
              <a:rPr lang="en-US" dirty="0" smtClean="0"/>
              <a:t>Showing good </a:t>
            </a:r>
            <a:r>
              <a:rPr lang="en-US" dirty="0" smtClean="0"/>
              <a:t>economic awareness </a:t>
            </a:r>
            <a:r>
              <a:rPr lang="en-US" dirty="0" smtClean="0"/>
              <a:t>here</a:t>
            </a:r>
            <a:endParaRPr lang="en-US" dirty="0"/>
          </a:p>
        </p:txBody>
      </p:sp>
    </p:spTree>
    <p:extLst>
      <p:ext uri="{BB962C8B-B14F-4D97-AF65-F5344CB8AC3E}">
        <p14:creationId xmlns:p14="http://schemas.microsoft.com/office/powerpoint/2010/main" val="5841159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Acing the 10 marker</a:t>
            </a:r>
          </a:p>
        </p:txBody>
      </p:sp>
      <p:sp>
        <p:nvSpPr>
          <p:cNvPr id="3" name="Content Placeholder 2"/>
          <p:cNvSpPr>
            <a:spLocks noGrp="1"/>
          </p:cNvSpPr>
          <p:nvPr>
            <p:ph idx="1"/>
          </p:nvPr>
        </p:nvSpPr>
        <p:spPr/>
        <p:txBody>
          <a:bodyPr/>
          <a:lstStyle/>
          <a:p>
            <a:pPr marL="0" indent="0">
              <a:buNone/>
            </a:pPr>
            <a:r>
              <a:rPr lang="en-US" dirty="0" smtClean="0"/>
              <a:t>Conclusion</a:t>
            </a:r>
          </a:p>
          <a:p>
            <a:pPr marL="0" indent="0">
              <a:buNone/>
            </a:pPr>
            <a:endParaRPr lang="en-US" dirty="0"/>
          </a:p>
          <a:p>
            <a:pPr marL="0" indent="0">
              <a:buNone/>
            </a:pPr>
            <a:r>
              <a:rPr lang="en-US" dirty="0" smtClean="0"/>
              <a:t>From the above, it can be seen that the elasticity is as important as the magnitude of the shifts in curves in determining the equilibrium quantity.  This is because the shifts in one curve e.g. demand will lead to a movement in the other curve e.g. supply and the final equilibrium will be a combination of the two forces.  </a:t>
            </a:r>
            <a:endParaRPr lang="en-US" dirty="0"/>
          </a:p>
        </p:txBody>
      </p:sp>
      <p:sp>
        <p:nvSpPr>
          <p:cNvPr id="4" name="TextBox 3"/>
          <p:cNvSpPr txBox="1"/>
          <p:nvPr/>
        </p:nvSpPr>
        <p:spPr>
          <a:xfrm>
            <a:off x="3777183" y="5525989"/>
            <a:ext cx="4634885" cy="646331"/>
          </a:xfrm>
          <a:prstGeom prst="rect">
            <a:avLst/>
          </a:prstGeom>
          <a:noFill/>
        </p:spPr>
        <p:txBody>
          <a:bodyPr wrap="square" rtlCol="0">
            <a:spAutoFit/>
          </a:bodyPr>
          <a:lstStyle/>
          <a:p>
            <a:r>
              <a:rPr lang="en-US" dirty="0" smtClean="0"/>
              <a:t>Maximum two sentences.  Don’t bring in new points here.</a:t>
            </a:r>
          </a:p>
        </p:txBody>
      </p:sp>
    </p:spTree>
    <p:extLst>
      <p:ext uri="{BB962C8B-B14F-4D97-AF65-F5344CB8AC3E}">
        <p14:creationId xmlns:p14="http://schemas.microsoft.com/office/powerpoint/2010/main" val="39671478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IB question is like</a:t>
            </a:r>
            <a:r>
              <a:rPr lang="is-IS" dirty="0" smtClean="0"/>
              <a:t>…</a:t>
            </a:r>
            <a:endParaRPr lang="en-US" dirty="0"/>
          </a:p>
        </p:txBody>
      </p:sp>
      <p:sp>
        <p:nvSpPr>
          <p:cNvPr id="3" name="Content Placeholder 2"/>
          <p:cNvSpPr>
            <a:spLocks noGrp="1"/>
          </p:cNvSpPr>
          <p:nvPr>
            <p:ph idx="1"/>
          </p:nvPr>
        </p:nvSpPr>
        <p:spPr>
          <a:xfrm>
            <a:off x="5758230" y="396118"/>
            <a:ext cx="2476273" cy="1023512"/>
          </a:xfrm>
        </p:spPr>
        <p:txBody>
          <a:bodyPr>
            <a:normAutofit/>
          </a:bodyPr>
          <a:lstStyle/>
          <a:p>
            <a:pPr marL="0" indent="0" algn="ctr">
              <a:buNone/>
            </a:pPr>
            <a:r>
              <a:rPr lang="en-US" sz="6000" dirty="0" smtClean="0"/>
              <a:t>WAR</a:t>
            </a:r>
            <a:endParaRPr lang="en-US" sz="6000" dirty="0"/>
          </a:p>
        </p:txBody>
      </p:sp>
      <p:pic>
        <p:nvPicPr>
          <p:cNvPr id="4" name="Picture 3"/>
          <p:cNvPicPr>
            <a:picLocks noChangeAspect="1"/>
          </p:cNvPicPr>
          <p:nvPr/>
        </p:nvPicPr>
        <p:blipFill>
          <a:blip r:embed="rId2"/>
          <a:stretch>
            <a:fillRect/>
          </a:stretch>
        </p:blipFill>
        <p:spPr>
          <a:xfrm>
            <a:off x="457200" y="1524000"/>
            <a:ext cx="8474338" cy="4766255"/>
          </a:xfrm>
          <a:prstGeom prst="rect">
            <a:avLst/>
          </a:prstGeom>
        </p:spPr>
      </p:pic>
    </p:spTree>
    <p:extLst>
      <p:ext uri="{BB962C8B-B14F-4D97-AF65-F5344CB8AC3E}">
        <p14:creationId xmlns:p14="http://schemas.microsoft.com/office/powerpoint/2010/main" val="25478546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Acing the 10 Marker</a:t>
            </a:r>
          </a:p>
        </p:txBody>
      </p:sp>
      <p:pic>
        <p:nvPicPr>
          <p:cNvPr id="6" name="Picture 5"/>
          <p:cNvPicPr>
            <a:picLocks noChangeAspect="1"/>
          </p:cNvPicPr>
          <p:nvPr/>
        </p:nvPicPr>
        <p:blipFill>
          <a:blip r:embed="rId2"/>
          <a:stretch>
            <a:fillRect/>
          </a:stretch>
        </p:blipFill>
        <p:spPr>
          <a:xfrm>
            <a:off x="457200" y="1779692"/>
            <a:ext cx="5379138" cy="4303310"/>
          </a:xfrm>
          <a:prstGeom prst="rect">
            <a:avLst/>
          </a:prstGeom>
        </p:spPr>
      </p:pic>
      <p:sp>
        <p:nvSpPr>
          <p:cNvPr id="7" name="TextBox 6"/>
          <p:cNvSpPr txBox="1"/>
          <p:nvPr/>
        </p:nvSpPr>
        <p:spPr>
          <a:xfrm>
            <a:off x="6074480" y="1445452"/>
            <a:ext cx="2703873" cy="369332"/>
          </a:xfrm>
          <a:prstGeom prst="rect">
            <a:avLst/>
          </a:prstGeom>
          <a:noFill/>
        </p:spPr>
        <p:txBody>
          <a:bodyPr wrap="none" rtlCol="0">
            <a:spAutoFit/>
          </a:bodyPr>
          <a:lstStyle/>
          <a:p>
            <a:r>
              <a:rPr lang="en-US" b="1" dirty="0" smtClean="0"/>
              <a:t>“Getting on the boat”</a:t>
            </a:r>
            <a:endParaRPr lang="en-US" b="1" dirty="0"/>
          </a:p>
        </p:txBody>
      </p:sp>
      <p:sp>
        <p:nvSpPr>
          <p:cNvPr id="8" name="TextBox 7"/>
          <p:cNvSpPr txBox="1"/>
          <p:nvPr/>
        </p:nvSpPr>
        <p:spPr>
          <a:xfrm>
            <a:off x="6074480" y="2022097"/>
            <a:ext cx="2773694" cy="2585323"/>
          </a:xfrm>
          <a:prstGeom prst="rect">
            <a:avLst/>
          </a:prstGeom>
          <a:noFill/>
        </p:spPr>
        <p:txBody>
          <a:bodyPr wrap="square" rtlCol="0">
            <a:spAutoFit/>
          </a:bodyPr>
          <a:lstStyle/>
          <a:p>
            <a:r>
              <a:rPr lang="en-US" dirty="0" smtClean="0"/>
              <a:t>If you don’t get on the boat, there is no way that you can fight the battle.</a:t>
            </a:r>
          </a:p>
          <a:p>
            <a:endParaRPr lang="en-US" dirty="0"/>
          </a:p>
          <a:p>
            <a:r>
              <a:rPr lang="en-US" dirty="0" smtClean="0"/>
              <a:t>Or if you trip over on the boat, chances are you are going to be killed quickly.</a:t>
            </a:r>
            <a:endParaRPr lang="en-US" dirty="0"/>
          </a:p>
        </p:txBody>
      </p:sp>
    </p:spTree>
    <p:extLst>
      <p:ext uri="{BB962C8B-B14F-4D97-AF65-F5344CB8AC3E}">
        <p14:creationId xmlns:p14="http://schemas.microsoft.com/office/powerpoint/2010/main" val="161041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Acing the 10 Marker</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“Hit the Sand”</a:t>
            </a:r>
            <a:endParaRPr lang="en-US" dirty="0"/>
          </a:p>
          <a:p>
            <a:pPr marL="0" indent="0">
              <a:buNone/>
            </a:pPr>
            <a:r>
              <a:rPr lang="en-US" dirty="0" smtClean="0"/>
              <a:t>In war, if you don’t get on the beach and survive, then you simply die.  </a:t>
            </a:r>
          </a:p>
          <a:p>
            <a:pPr marL="0" indent="0">
              <a:buNone/>
            </a:pPr>
            <a:endParaRPr lang="en-US" dirty="0"/>
          </a:p>
          <a:p>
            <a:pPr marL="0" indent="0">
              <a:buNone/>
            </a:pPr>
            <a:r>
              <a:rPr lang="en-US" dirty="0">
                <a:hlinkClick r:id="rId2"/>
              </a:rPr>
              <a:t>https://www.youtube.com/watch?v=</a:t>
            </a:r>
            <a:r>
              <a:rPr lang="en-US" dirty="0" smtClean="0">
                <a:hlinkClick r:id="rId2"/>
              </a:rPr>
              <a:t>GyvAY9rp_zU</a:t>
            </a:r>
            <a:endParaRPr lang="en-US"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989639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Acing the 10 Marker</a:t>
            </a:r>
            <a:endParaRPr lang="en-US" dirty="0"/>
          </a:p>
        </p:txBody>
      </p:sp>
      <p:pic>
        <p:nvPicPr>
          <p:cNvPr id="4" name="Picture 3"/>
          <p:cNvPicPr>
            <a:picLocks noChangeAspect="1"/>
          </p:cNvPicPr>
          <p:nvPr/>
        </p:nvPicPr>
        <p:blipFill>
          <a:blip r:embed="rId2"/>
          <a:stretch>
            <a:fillRect/>
          </a:stretch>
        </p:blipFill>
        <p:spPr>
          <a:xfrm>
            <a:off x="626272" y="1524000"/>
            <a:ext cx="7573428" cy="4307387"/>
          </a:xfrm>
          <a:prstGeom prst="rect">
            <a:avLst/>
          </a:prstGeom>
        </p:spPr>
      </p:pic>
      <p:sp>
        <p:nvSpPr>
          <p:cNvPr id="5" name="TextBox 4"/>
          <p:cNvSpPr txBox="1"/>
          <p:nvPr/>
        </p:nvSpPr>
        <p:spPr>
          <a:xfrm>
            <a:off x="748047" y="6026689"/>
            <a:ext cx="3188794" cy="461665"/>
          </a:xfrm>
          <a:prstGeom prst="rect">
            <a:avLst/>
          </a:prstGeom>
          <a:noFill/>
        </p:spPr>
        <p:txBody>
          <a:bodyPr wrap="none" rtlCol="0">
            <a:spAutoFit/>
          </a:bodyPr>
          <a:lstStyle/>
          <a:p>
            <a:r>
              <a:rPr lang="en-US" sz="2400" b="1" dirty="0" smtClean="0"/>
              <a:t>“Hitting the Beach”</a:t>
            </a:r>
            <a:endParaRPr lang="en-US" sz="2400" b="1" dirty="0"/>
          </a:p>
        </p:txBody>
      </p:sp>
    </p:spTree>
    <p:extLst>
      <p:ext uri="{BB962C8B-B14F-4D97-AF65-F5344CB8AC3E}">
        <p14:creationId xmlns:p14="http://schemas.microsoft.com/office/powerpoint/2010/main" val="144966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Acing the 10 marker</a:t>
            </a:r>
            <a:endParaRPr lang="en-US" dirty="0"/>
          </a:p>
        </p:txBody>
      </p:sp>
      <p:pic>
        <p:nvPicPr>
          <p:cNvPr id="4" name="Picture 3"/>
          <p:cNvPicPr>
            <a:picLocks noChangeAspect="1"/>
          </p:cNvPicPr>
          <p:nvPr/>
        </p:nvPicPr>
        <p:blipFill>
          <a:blip r:embed="rId2"/>
          <a:stretch>
            <a:fillRect/>
          </a:stretch>
        </p:blipFill>
        <p:spPr>
          <a:xfrm>
            <a:off x="1100868" y="1524000"/>
            <a:ext cx="6744328" cy="4641438"/>
          </a:xfrm>
          <a:prstGeom prst="rect">
            <a:avLst/>
          </a:prstGeom>
        </p:spPr>
      </p:pic>
      <p:sp>
        <p:nvSpPr>
          <p:cNvPr id="5" name="TextBox 4"/>
          <p:cNvSpPr txBox="1"/>
          <p:nvPr/>
        </p:nvSpPr>
        <p:spPr>
          <a:xfrm>
            <a:off x="765443" y="6314405"/>
            <a:ext cx="2604461" cy="369332"/>
          </a:xfrm>
          <a:prstGeom prst="rect">
            <a:avLst/>
          </a:prstGeom>
          <a:noFill/>
        </p:spPr>
        <p:txBody>
          <a:bodyPr wrap="none" rtlCol="0">
            <a:spAutoFit/>
          </a:bodyPr>
          <a:lstStyle/>
          <a:p>
            <a:r>
              <a:rPr lang="en-US" dirty="0" smtClean="0"/>
              <a:t>Climbing the </a:t>
            </a:r>
            <a:r>
              <a:rPr lang="en-US" dirty="0" err="1" smtClean="0"/>
              <a:t>Moutain</a:t>
            </a:r>
            <a:endParaRPr lang="en-US" dirty="0"/>
          </a:p>
        </p:txBody>
      </p:sp>
    </p:spTree>
    <p:extLst>
      <p:ext uri="{BB962C8B-B14F-4D97-AF65-F5344CB8AC3E}">
        <p14:creationId xmlns:p14="http://schemas.microsoft.com/office/powerpoint/2010/main" val="9018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Acing the 10 marker</a:t>
            </a:r>
          </a:p>
        </p:txBody>
      </p:sp>
      <p:pic>
        <p:nvPicPr>
          <p:cNvPr id="4" name="Picture 3"/>
          <p:cNvPicPr>
            <a:picLocks noChangeAspect="1"/>
          </p:cNvPicPr>
          <p:nvPr/>
        </p:nvPicPr>
        <p:blipFill>
          <a:blip r:embed="rId2"/>
          <a:stretch>
            <a:fillRect/>
          </a:stretch>
        </p:blipFill>
        <p:spPr>
          <a:xfrm>
            <a:off x="1524310" y="1524000"/>
            <a:ext cx="5755133" cy="4316350"/>
          </a:xfrm>
          <a:prstGeom prst="rect">
            <a:avLst/>
          </a:prstGeom>
        </p:spPr>
      </p:pic>
      <p:sp>
        <p:nvSpPr>
          <p:cNvPr id="5" name="TextBox 4"/>
          <p:cNvSpPr txBox="1"/>
          <p:nvPr/>
        </p:nvSpPr>
        <p:spPr>
          <a:xfrm>
            <a:off x="898301" y="6145150"/>
            <a:ext cx="2806778" cy="461665"/>
          </a:xfrm>
          <a:prstGeom prst="rect">
            <a:avLst/>
          </a:prstGeom>
          <a:noFill/>
        </p:spPr>
        <p:txBody>
          <a:bodyPr wrap="none" rtlCol="0">
            <a:spAutoFit/>
          </a:bodyPr>
          <a:lstStyle/>
          <a:p>
            <a:r>
              <a:rPr lang="en-US" sz="2400" b="1" dirty="0" smtClean="0"/>
              <a:t>Capture the Flag </a:t>
            </a:r>
            <a:endParaRPr lang="en-US" sz="2400" b="1" dirty="0"/>
          </a:p>
        </p:txBody>
      </p:sp>
      <p:pic>
        <p:nvPicPr>
          <p:cNvPr id="6" name="Picture 5"/>
          <p:cNvPicPr>
            <a:picLocks noChangeAspect="1"/>
          </p:cNvPicPr>
          <p:nvPr/>
        </p:nvPicPr>
        <p:blipFill rotWithShape="1">
          <a:blip r:embed="rId3"/>
          <a:srcRect l="29196" r="28336"/>
          <a:stretch/>
        </p:blipFill>
        <p:spPr>
          <a:xfrm rot="4485498">
            <a:off x="4318120" y="1043743"/>
            <a:ext cx="869822" cy="2048187"/>
          </a:xfrm>
          <a:prstGeom prst="rect">
            <a:avLst/>
          </a:prstGeom>
        </p:spPr>
      </p:pic>
      <p:sp>
        <p:nvSpPr>
          <p:cNvPr id="8" name="TextBox 7"/>
          <p:cNvSpPr txBox="1"/>
          <p:nvPr/>
        </p:nvSpPr>
        <p:spPr>
          <a:xfrm>
            <a:off x="4753031" y="5914318"/>
            <a:ext cx="3420693" cy="830997"/>
          </a:xfrm>
          <a:prstGeom prst="rect">
            <a:avLst/>
          </a:prstGeom>
          <a:noFill/>
        </p:spPr>
        <p:txBody>
          <a:bodyPr wrap="square" rtlCol="0">
            <a:spAutoFit/>
          </a:bodyPr>
          <a:lstStyle/>
          <a:p>
            <a:r>
              <a:rPr lang="en-US" sz="2400" b="1" dirty="0" smtClean="0"/>
              <a:t>Take the cherry on top of the flag</a:t>
            </a:r>
            <a:endParaRPr lang="en-US" sz="2400" b="1" dirty="0"/>
          </a:p>
        </p:txBody>
      </p:sp>
    </p:spTree>
    <p:extLst>
      <p:ext uri="{BB962C8B-B14F-4D97-AF65-F5344CB8AC3E}">
        <p14:creationId xmlns:p14="http://schemas.microsoft.com/office/powerpoint/2010/main" val="4239470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Acing the 10 Marker</a:t>
            </a:r>
          </a:p>
        </p:txBody>
      </p:sp>
      <p:sp>
        <p:nvSpPr>
          <p:cNvPr id="3" name="Content Placeholder 2"/>
          <p:cNvSpPr>
            <a:spLocks noGrp="1"/>
          </p:cNvSpPr>
          <p:nvPr>
            <p:ph idx="1"/>
          </p:nvPr>
        </p:nvSpPr>
        <p:spPr>
          <a:xfrm>
            <a:off x="457200" y="3416702"/>
            <a:ext cx="6357204" cy="3060298"/>
          </a:xfrm>
        </p:spPr>
        <p:txBody>
          <a:bodyPr>
            <a:normAutofit fontScale="85000" lnSpcReduction="10000"/>
          </a:bodyPr>
          <a:lstStyle/>
          <a:p>
            <a:pPr marL="0" indent="0">
              <a:buNone/>
            </a:pPr>
            <a:endParaRPr lang="en-US" dirty="0"/>
          </a:p>
          <a:p>
            <a:pPr marL="0" indent="0">
              <a:buNone/>
            </a:pPr>
            <a:r>
              <a:rPr lang="en-US" i="1" dirty="0" smtClean="0"/>
              <a:t>The equilibrium quantity is defined as traded quantity </a:t>
            </a:r>
            <a:r>
              <a:rPr lang="en-US" i="1" dirty="0" smtClean="0">
                <a:solidFill>
                  <a:srgbClr val="FF0000"/>
                </a:solidFill>
              </a:rPr>
              <a:t>where demand and supply are equal </a:t>
            </a:r>
            <a:r>
              <a:rPr lang="en-US" i="1" dirty="0" smtClean="0"/>
              <a:t>and there is no tendency for this to change.  This is determined by the price elasticity of the demand and supply curve which is defined as the their respective responsiveness to the change in price, and the magnitude of the shift which leads to a change in quantity demanded/supplied at each and every price level.</a:t>
            </a:r>
            <a:endParaRPr lang="en-US" i="1" dirty="0"/>
          </a:p>
        </p:txBody>
      </p:sp>
      <p:sp>
        <p:nvSpPr>
          <p:cNvPr id="4" name="Rectangle 3"/>
          <p:cNvSpPr/>
          <p:nvPr/>
        </p:nvSpPr>
        <p:spPr>
          <a:xfrm>
            <a:off x="457200" y="1549497"/>
            <a:ext cx="8237425" cy="2123658"/>
          </a:xfrm>
          <a:prstGeom prst="rect">
            <a:avLst/>
          </a:prstGeom>
        </p:spPr>
        <p:txBody>
          <a:bodyPr wrap="square">
            <a:spAutoFit/>
          </a:bodyPr>
          <a:lstStyle/>
          <a:p>
            <a:r>
              <a:rPr lang="en-US" sz="2200" b="1" dirty="0" smtClean="0"/>
              <a:t>Explain why the price </a:t>
            </a:r>
            <a:r>
              <a:rPr lang="en-US" sz="2200" b="1" dirty="0" err="1" smtClean="0"/>
              <a:t>elasticities</a:t>
            </a:r>
            <a:r>
              <a:rPr lang="en-US" sz="2200" b="1" dirty="0" smtClean="0"/>
              <a:t> of the demand and supply curves are as important as the magnitude of the shifts of the curves in determining the final equilibrium quantity.</a:t>
            </a:r>
          </a:p>
          <a:p>
            <a:endParaRPr lang="en-US" sz="2200" dirty="0" smtClean="0"/>
          </a:p>
          <a:p>
            <a:r>
              <a:rPr lang="en-US" sz="2200" dirty="0" smtClean="0"/>
              <a:t>Introduction: </a:t>
            </a:r>
            <a:r>
              <a:rPr lang="en-US" sz="2200" u="sng" dirty="0" smtClean="0"/>
              <a:t>You should define key terms</a:t>
            </a:r>
          </a:p>
        </p:txBody>
      </p:sp>
      <p:sp>
        <p:nvSpPr>
          <p:cNvPr id="6" name="TextBox 5"/>
          <p:cNvSpPr txBox="1"/>
          <p:nvPr/>
        </p:nvSpPr>
        <p:spPr>
          <a:xfrm>
            <a:off x="7404629" y="3673155"/>
            <a:ext cx="1425256" cy="769441"/>
          </a:xfrm>
          <a:prstGeom prst="rect">
            <a:avLst/>
          </a:prstGeom>
          <a:noFill/>
        </p:spPr>
        <p:txBody>
          <a:bodyPr wrap="square" rtlCol="0">
            <a:spAutoFit/>
          </a:bodyPr>
          <a:lstStyle/>
          <a:p>
            <a:r>
              <a:rPr lang="en-US" sz="2200" b="1" dirty="0" smtClean="0"/>
              <a:t>Get on the boat</a:t>
            </a:r>
            <a:endParaRPr lang="en-US" sz="2200" b="1" dirty="0"/>
          </a:p>
        </p:txBody>
      </p:sp>
      <p:sp>
        <p:nvSpPr>
          <p:cNvPr id="7" name="Right Brace 6"/>
          <p:cNvSpPr/>
          <p:nvPr/>
        </p:nvSpPr>
        <p:spPr>
          <a:xfrm>
            <a:off x="6878822" y="3837892"/>
            <a:ext cx="382721" cy="2226568"/>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72056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Acing the 10 marker</a:t>
            </a:r>
            <a:endParaRPr lang="en-US" dirty="0"/>
          </a:p>
        </p:txBody>
      </p:sp>
      <p:cxnSp>
        <p:nvCxnSpPr>
          <p:cNvPr id="5" name="Straight Connector 4"/>
          <p:cNvCxnSpPr/>
          <p:nvPr/>
        </p:nvCxnSpPr>
        <p:spPr>
          <a:xfrm flipH="1">
            <a:off x="728514" y="1699906"/>
            <a:ext cx="17396" cy="380951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92840" y="5509422"/>
            <a:ext cx="36483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02908" y="5787743"/>
            <a:ext cx="363989" cy="369332"/>
          </a:xfrm>
          <a:prstGeom prst="rect">
            <a:avLst/>
          </a:prstGeom>
          <a:noFill/>
        </p:spPr>
        <p:txBody>
          <a:bodyPr wrap="none" rtlCol="0">
            <a:spAutoFit/>
          </a:bodyPr>
          <a:lstStyle/>
          <a:p>
            <a:r>
              <a:rPr lang="en-US" dirty="0" smtClean="0"/>
              <a:t>Q</a:t>
            </a:r>
            <a:endParaRPr lang="en-US" dirty="0"/>
          </a:p>
        </p:txBody>
      </p:sp>
      <p:sp>
        <p:nvSpPr>
          <p:cNvPr id="10" name="TextBox 9"/>
          <p:cNvSpPr txBox="1"/>
          <p:nvPr/>
        </p:nvSpPr>
        <p:spPr>
          <a:xfrm>
            <a:off x="288711" y="1699906"/>
            <a:ext cx="312255" cy="369332"/>
          </a:xfrm>
          <a:prstGeom prst="rect">
            <a:avLst/>
          </a:prstGeom>
          <a:noFill/>
        </p:spPr>
        <p:txBody>
          <a:bodyPr wrap="none" rtlCol="0">
            <a:spAutoFit/>
          </a:bodyPr>
          <a:lstStyle/>
          <a:p>
            <a:r>
              <a:rPr lang="en-US" dirty="0" smtClean="0"/>
              <a:t>P</a:t>
            </a:r>
            <a:endParaRPr lang="en-US" dirty="0"/>
          </a:p>
        </p:txBody>
      </p:sp>
      <p:sp>
        <p:nvSpPr>
          <p:cNvPr id="11" name="TextBox 10"/>
          <p:cNvSpPr txBox="1"/>
          <p:nvPr/>
        </p:nvSpPr>
        <p:spPr>
          <a:xfrm>
            <a:off x="584450" y="5735558"/>
            <a:ext cx="330627" cy="369332"/>
          </a:xfrm>
          <a:prstGeom prst="rect">
            <a:avLst/>
          </a:prstGeom>
          <a:noFill/>
        </p:spPr>
        <p:txBody>
          <a:bodyPr wrap="none" rtlCol="0">
            <a:spAutoFit/>
          </a:bodyPr>
          <a:lstStyle/>
          <a:p>
            <a:r>
              <a:rPr lang="en-US" dirty="0" smtClean="0"/>
              <a:t>0</a:t>
            </a:r>
            <a:endParaRPr lang="en-US" dirty="0"/>
          </a:p>
        </p:txBody>
      </p:sp>
      <p:cxnSp>
        <p:nvCxnSpPr>
          <p:cNvPr id="12" name="Straight Connector 11"/>
          <p:cNvCxnSpPr/>
          <p:nvPr/>
        </p:nvCxnSpPr>
        <p:spPr>
          <a:xfrm flipH="1" flipV="1">
            <a:off x="918540" y="2304577"/>
            <a:ext cx="2223186" cy="308308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1979722" y="2069238"/>
            <a:ext cx="2223186" cy="308308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280307" y="1699906"/>
            <a:ext cx="1635265" cy="36048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28514" y="3782026"/>
            <a:ext cx="1233812"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45910" y="2716772"/>
            <a:ext cx="1720302"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2466212" y="2737965"/>
            <a:ext cx="0" cy="2771457"/>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978502" y="3782026"/>
            <a:ext cx="0" cy="1727397"/>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06107" y="3735127"/>
            <a:ext cx="409562" cy="369332"/>
          </a:xfrm>
          <a:prstGeom prst="rect">
            <a:avLst/>
          </a:prstGeom>
          <a:noFill/>
        </p:spPr>
        <p:txBody>
          <a:bodyPr wrap="none" rtlCol="0">
            <a:spAutoFit/>
          </a:bodyPr>
          <a:lstStyle/>
          <a:p>
            <a:r>
              <a:rPr lang="en-US" dirty="0" smtClean="0"/>
              <a:t>P</a:t>
            </a:r>
            <a:r>
              <a:rPr lang="en-US" baseline="-25000" dirty="0" smtClean="0"/>
              <a:t>1</a:t>
            </a:r>
            <a:endParaRPr lang="en-US" baseline="-25000" dirty="0"/>
          </a:p>
        </p:txBody>
      </p:sp>
      <p:sp>
        <p:nvSpPr>
          <p:cNvPr id="30" name="TextBox 29"/>
          <p:cNvSpPr txBox="1"/>
          <p:nvPr/>
        </p:nvSpPr>
        <p:spPr>
          <a:xfrm>
            <a:off x="283278" y="2573457"/>
            <a:ext cx="409562" cy="369332"/>
          </a:xfrm>
          <a:prstGeom prst="rect">
            <a:avLst/>
          </a:prstGeom>
          <a:noFill/>
        </p:spPr>
        <p:txBody>
          <a:bodyPr wrap="none" rtlCol="0">
            <a:spAutoFit/>
          </a:bodyPr>
          <a:lstStyle/>
          <a:p>
            <a:r>
              <a:rPr lang="en-US" dirty="0" smtClean="0"/>
              <a:t>P</a:t>
            </a:r>
            <a:r>
              <a:rPr lang="en-US" baseline="-25000" dirty="0"/>
              <a:t>2</a:t>
            </a:r>
          </a:p>
        </p:txBody>
      </p:sp>
      <p:sp>
        <p:nvSpPr>
          <p:cNvPr id="31" name="TextBox 30"/>
          <p:cNvSpPr txBox="1"/>
          <p:nvPr/>
        </p:nvSpPr>
        <p:spPr>
          <a:xfrm>
            <a:off x="1770354" y="5620472"/>
            <a:ext cx="695858" cy="369332"/>
          </a:xfrm>
          <a:prstGeom prst="rect">
            <a:avLst/>
          </a:prstGeom>
          <a:noFill/>
        </p:spPr>
        <p:txBody>
          <a:bodyPr wrap="square" rtlCol="0">
            <a:spAutoFit/>
          </a:bodyPr>
          <a:lstStyle/>
          <a:p>
            <a:r>
              <a:rPr lang="en-US" dirty="0" smtClean="0"/>
              <a:t>Q</a:t>
            </a:r>
            <a:r>
              <a:rPr lang="en-US" baseline="-25000" dirty="0" smtClean="0"/>
              <a:t>1</a:t>
            </a:r>
            <a:endParaRPr lang="en-US" baseline="-25000" dirty="0"/>
          </a:p>
        </p:txBody>
      </p:sp>
      <p:sp>
        <p:nvSpPr>
          <p:cNvPr id="32" name="TextBox 31"/>
          <p:cNvSpPr txBox="1"/>
          <p:nvPr/>
        </p:nvSpPr>
        <p:spPr>
          <a:xfrm>
            <a:off x="2271904" y="5620472"/>
            <a:ext cx="869822" cy="369332"/>
          </a:xfrm>
          <a:prstGeom prst="rect">
            <a:avLst/>
          </a:prstGeom>
          <a:noFill/>
        </p:spPr>
        <p:txBody>
          <a:bodyPr wrap="square" rtlCol="0">
            <a:spAutoFit/>
          </a:bodyPr>
          <a:lstStyle/>
          <a:p>
            <a:r>
              <a:rPr lang="en-US" dirty="0" smtClean="0"/>
              <a:t>Q</a:t>
            </a:r>
            <a:r>
              <a:rPr lang="en-US" baseline="-25000" dirty="0" smtClean="0"/>
              <a:t>2</a:t>
            </a:r>
            <a:endParaRPr lang="en-US" baseline="-25000" dirty="0"/>
          </a:p>
        </p:txBody>
      </p:sp>
      <p:cxnSp>
        <p:nvCxnSpPr>
          <p:cNvPr id="33" name="Straight Connector 32"/>
          <p:cNvCxnSpPr/>
          <p:nvPr/>
        </p:nvCxnSpPr>
        <p:spPr>
          <a:xfrm flipH="1">
            <a:off x="4890813" y="1695751"/>
            <a:ext cx="17396" cy="380951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855139" y="5505267"/>
            <a:ext cx="36483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365207" y="5783588"/>
            <a:ext cx="363989" cy="369332"/>
          </a:xfrm>
          <a:prstGeom prst="rect">
            <a:avLst/>
          </a:prstGeom>
          <a:noFill/>
        </p:spPr>
        <p:txBody>
          <a:bodyPr wrap="none" rtlCol="0">
            <a:spAutoFit/>
          </a:bodyPr>
          <a:lstStyle/>
          <a:p>
            <a:r>
              <a:rPr lang="en-US" dirty="0" smtClean="0"/>
              <a:t>Q</a:t>
            </a:r>
            <a:endParaRPr lang="en-US" dirty="0"/>
          </a:p>
        </p:txBody>
      </p:sp>
      <p:sp>
        <p:nvSpPr>
          <p:cNvPr id="36" name="TextBox 35"/>
          <p:cNvSpPr txBox="1"/>
          <p:nvPr/>
        </p:nvSpPr>
        <p:spPr>
          <a:xfrm>
            <a:off x="4451010" y="1695751"/>
            <a:ext cx="312255" cy="369332"/>
          </a:xfrm>
          <a:prstGeom prst="rect">
            <a:avLst/>
          </a:prstGeom>
          <a:noFill/>
        </p:spPr>
        <p:txBody>
          <a:bodyPr wrap="none" rtlCol="0">
            <a:spAutoFit/>
          </a:bodyPr>
          <a:lstStyle/>
          <a:p>
            <a:r>
              <a:rPr lang="en-US" dirty="0" smtClean="0"/>
              <a:t>P</a:t>
            </a:r>
            <a:endParaRPr lang="en-US" dirty="0"/>
          </a:p>
        </p:txBody>
      </p:sp>
      <p:sp>
        <p:nvSpPr>
          <p:cNvPr id="37" name="TextBox 36"/>
          <p:cNvSpPr txBox="1"/>
          <p:nvPr/>
        </p:nvSpPr>
        <p:spPr>
          <a:xfrm>
            <a:off x="4746749" y="5731403"/>
            <a:ext cx="330627" cy="369332"/>
          </a:xfrm>
          <a:prstGeom prst="rect">
            <a:avLst/>
          </a:prstGeom>
          <a:noFill/>
        </p:spPr>
        <p:txBody>
          <a:bodyPr wrap="none" rtlCol="0">
            <a:spAutoFit/>
          </a:bodyPr>
          <a:lstStyle/>
          <a:p>
            <a:r>
              <a:rPr lang="en-US" dirty="0" smtClean="0"/>
              <a:t>0</a:t>
            </a:r>
            <a:endParaRPr lang="en-US" dirty="0"/>
          </a:p>
        </p:txBody>
      </p:sp>
      <p:cxnSp>
        <p:nvCxnSpPr>
          <p:cNvPr id="38" name="Straight Connector 37"/>
          <p:cNvCxnSpPr/>
          <p:nvPr/>
        </p:nvCxnSpPr>
        <p:spPr>
          <a:xfrm flipH="1" flipV="1">
            <a:off x="5080839" y="2300422"/>
            <a:ext cx="2223186" cy="308308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6142021" y="2065083"/>
            <a:ext cx="2223186" cy="308308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080839" y="2569303"/>
            <a:ext cx="3071059" cy="19659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90813" y="3777871"/>
            <a:ext cx="1233812"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890813" y="3286653"/>
            <a:ext cx="2137816"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7028629" y="3265460"/>
            <a:ext cx="0" cy="2239808"/>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6140801" y="3777871"/>
            <a:ext cx="0" cy="1727397"/>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468406" y="3730972"/>
            <a:ext cx="409562" cy="369332"/>
          </a:xfrm>
          <a:prstGeom prst="rect">
            <a:avLst/>
          </a:prstGeom>
          <a:noFill/>
        </p:spPr>
        <p:txBody>
          <a:bodyPr wrap="none" rtlCol="0">
            <a:spAutoFit/>
          </a:bodyPr>
          <a:lstStyle/>
          <a:p>
            <a:r>
              <a:rPr lang="en-US" dirty="0" smtClean="0"/>
              <a:t>P</a:t>
            </a:r>
            <a:r>
              <a:rPr lang="en-US" baseline="-25000" dirty="0" smtClean="0"/>
              <a:t>1</a:t>
            </a:r>
            <a:endParaRPr lang="en-US" baseline="-25000" dirty="0"/>
          </a:p>
        </p:txBody>
      </p:sp>
      <p:sp>
        <p:nvSpPr>
          <p:cNvPr id="46" name="TextBox 45"/>
          <p:cNvSpPr txBox="1"/>
          <p:nvPr/>
        </p:nvSpPr>
        <p:spPr>
          <a:xfrm>
            <a:off x="4445577" y="3052278"/>
            <a:ext cx="409562" cy="369332"/>
          </a:xfrm>
          <a:prstGeom prst="rect">
            <a:avLst/>
          </a:prstGeom>
          <a:noFill/>
        </p:spPr>
        <p:txBody>
          <a:bodyPr wrap="none" rtlCol="0">
            <a:spAutoFit/>
          </a:bodyPr>
          <a:lstStyle/>
          <a:p>
            <a:r>
              <a:rPr lang="en-US" dirty="0" smtClean="0"/>
              <a:t>P</a:t>
            </a:r>
            <a:r>
              <a:rPr lang="en-US" baseline="-25000" dirty="0" smtClean="0"/>
              <a:t>3</a:t>
            </a:r>
            <a:endParaRPr lang="en-US" baseline="-25000" dirty="0"/>
          </a:p>
        </p:txBody>
      </p:sp>
      <p:sp>
        <p:nvSpPr>
          <p:cNvPr id="47" name="TextBox 46"/>
          <p:cNvSpPr txBox="1"/>
          <p:nvPr/>
        </p:nvSpPr>
        <p:spPr>
          <a:xfrm>
            <a:off x="5932653" y="5616317"/>
            <a:ext cx="695858" cy="369332"/>
          </a:xfrm>
          <a:prstGeom prst="rect">
            <a:avLst/>
          </a:prstGeom>
          <a:noFill/>
        </p:spPr>
        <p:txBody>
          <a:bodyPr wrap="square" rtlCol="0">
            <a:spAutoFit/>
          </a:bodyPr>
          <a:lstStyle/>
          <a:p>
            <a:r>
              <a:rPr lang="en-US" dirty="0" smtClean="0"/>
              <a:t>Q</a:t>
            </a:r>
            <a:r>
              <a:rPr lang="en-US" baseline="-25000" dirty="0" smtClean="0"/>
              <a:t>1</a:t>
            </a:r>
            <a:endParaRPr lang="en-US" baseline="-25000" dirty="0"/>
          </a:p>
        </p:txBody>
      </p:sp>
      <p:sp>
        <p:nvSpPr>
          <p:cNvPr id="48" name="TextBox 47"/>
          <p:cNvSpPr txBox="1"/>
          <p:nvPr/>
        </p:nvSpPr>
        <p:spPr>
          <a:xfrm>
            <a:off x="6825003" y="5616317"/>
            <a:ext cx="869822" cy="369332"/>
          </a:xfrm>
          <a:prstGeom prst="rect">
            <a:avLst/>
          </a:prstGeom>
          <a:noFill/>
        </p:spPr>
        <p:txBody>
          <a:bodyPr wrap="square" rtlCol="0">
            <a:spAutoFit/>
          </a:bodyPr>
          <a:lstStyle/>
          <a:p>
            <a:r>
              <a:rPr lang="en-US" dirty="0" smtClean="0"/>
              <a:t>Q</a:t>
            </a:r>
            <a:r>
              <a:rPr lang="en-US" baseline="-25000" dirty="0"/>
              <a:t>3</a:t>
            </a:r>
          </a:p>
        </p:txBody>
      </p:sp>
      <p:sp>
        <p:nvSpPr>
          <p:cNvPr id="53" name="TextBox 52"/>
          <p:cNvSpPr txBox="1"/>
          <p:nvPr/>
        </p:nvSpPr>
        <p:spPr>
          <a:xfrm>
            <a:off x="3228708" y="5144126"/>
            <a:ext cx="454872" cy="369332"/>
          </a:xfrm>
          <a:prstGeom prst="rect">
            <a:avLst/>
          </a:prstGeom>
          <a:noFill/>
        </p:spPr>
        <p:txBody>
          <a:bodyPr wrap="none" rtlCol="0">
            <a:spAutoFit/>
          </a:bodyPr>
          <a:lstStyle/>
          <a:p>
            <a:r>
              <a:rPr lang="en-US" dirty="0" smtClean="0"/>
              <a:t>D</a:t>
            </a:r>
            <a:r>
              <a:rPr lang="en-US" baseline="-25000" dirty="0" smtClean="0"/>
              <a:t>1</a:t>
            </a:r>
            <a:endParaRPr lang="en-US" baseline="-25000" dirty="0"/>
          </a:p>
        </p:txBody>
      </p:sp>
      <p:sp>
        <p:nvSpPr>
          <p:cNvPr id="54" name="TextBox 53"/>
          <p:cNvSpPr txBox="1"/>
          <p:nvPr/>
        </p:nvSpPr>
        <p:spPr>
          <a:xfrm>
            <a:off x="4011547" y="5178916"/>
            <a:ext cx="454872" cy="369332"/>
          </a:xfrm>
          <a:prstGeom prst="rect">
            <a:avLst/>
          </a:prstGeom>
          <a:noFill/>
        </p:spPr>
        <p:txBody>
          <a:bodyPr wrap="none" rtlCol="0">
            <a:spAutoFit/>
          </a:bodyPr>
          <a:lstStyle/>
          <a:p>
            <a:r>
              <a:rPr lang="en-US" dirty="0" smtClean="0"/>
              <a:t>D</a:t>
            </a:r>
            <a:r>
              <a:rPr lang="en-US" baseline="-25000" dirty="0" smtClean="0"/>
              <a:t>2</a:t>
            </a:r>
            <a:endParaRPr lang="en-US" baseline="-25000" dirty="0"/>
          </a:p>
        </p:txBody>
      </p:sp>
      <p:sp>
        <p:nvSpPr>
          <p:cNvPr id="55" name="TextBox 54"/>
          <p:cNvSpPr txBox="1"/>
          <p:nvPr/>
        </p:nvSpPr>
        <p:spPr>
          <a:xfrm>
            <a:off x="3072140" y="1821671"/>
            <a:ext cx="308986" cy="369332"/>
          </a:xfrm>
          <a:prstGeom prst="rect">
            <a:avLst/>
          </a:prstGeom>
          <a:noFill/>
        </p:spPr>
        <p:txBody>
          <a:bodyPr wrap="none" rtlCol="0">
            <a:spAutoFit/>
          </a:bodyPr>
          <a:lstStyle/>
          <a:p>
            <a:r>
              <a:rPr lang="en-US" dirty="0" smtClean="0"/>
              <a:t>S</a:t>
            </a:r>
            <a:endParaRPr lang="en-US" dirty="0"/>
          </a:p>
        </p:txBody>
      </p:sp>
      <p:sp>
        <p:nvSpPr>
          <p:cNvPr id="56" name="TextBox 55"/>
          <p:cNvSpPr txBox="1"/>
          <p:nvPr/>
        </p:nvSpPr>
        <p:spPr>
          <a:xfrm>
            <a:off x="8051670" y="2593733"/>
            <a:ext cx="308986" cy="369332"/>
          </a:xfrm>
          <a:prstGeom prst="rect">
            <a:avLst/>
          </a:prstGeom>
          <a:noFill/>
        </p:spPr>
        <p:txBody>
          <a:bodyPr wrap="none" rtlCol="0">
            <a:spAutoFit/>
          </a:bodyPr>
          <a:lstStyle/>
          <a:p>
            <a:r>
              <a:rPr lang="en-US" dirty="0" smtClean="0"/>
              <a:t>S</a:t>
            </a:r>
            <a:endParaRPr lang="en-US" dirty="0"/>
          </a:p>
        </p:txBody>
      </p:sp>
      <p:sp>
        <p:nvSpPr>
          <p:cNvPr id="57" name="TextBox 56"/>
          <p:cNvSpPr txBox="1"/>
          <p:nvPr/>
        </p:nvSpPr>
        <p:spPr>
          <a:xfrm>
            <a:off x="7304025" y="5101145"/>
            <a:ext cx="454872" cy="369332"/>
          </a:xfrm>
          <a:prstGeom prst="rect">
            <a:avLst/>
          </a:prstGeom>
          <a:noFill/>
        </p:spPr>
        <p:txBody>
          <a:bodyPr wrap="none" rtlCol="0">
            <a:spAutoFit/>
          </a:bodyPr>
          <a:lstStyle/>
          <a:p>
            <a:r>
              <a:rPr lang="en-US" dirty="0" smtClean="0"/>
              <a:t>D</a:t>
            </a:r>
            <a:r>
              <a:rPr lang="en-US" baseline="-25000" dirty="0" smtClean="0"/>
              <a:t>1</a:t>
            </a:r>
            <a:endParaRPr lang="en-US" baseline="-25000" dirty="0"/>
          </a:p>
        </p:txBody>
      </p:sp>
      <p:sp>
        <p:nvSpPr>
          <p:cNvPr id="58" name="TextBox 57"/>
          <p:cNvSpPr txBox="1"/>
          <p:nvPr/>
        </p:nvSpPr>
        <p:spPr>
          <a:xfrm>
            <a:off x="8360656" y="4778830"/>
            <a:ext cx="454872" cy="369332"/>
          </a:xfrm>
          <a:prstGeom prst="rect">
            <a:avLst/>
          </a:prstGeom>
          <a:noFill/>
        </p:spPr>
        <p:txBody>
          <a:bodyPr wrap="none" rtlCol="0">
            <a:spAutoFit/>
          </a:bodyPr>
          <a:lstStyle/>
          <a:p>
            <a:r>
              <a:rPr lang="en-US" dirty="0" smtClean="0"/>
              <a:t>D</a:t>
            </a:r>
            <a:r>
              <a:rPr lang="en-US" baseline="-25000" dirty="0" smtClean="0"/>
              <a:t>2</a:t>
            </a:r>
            <a:endParaRPr lang="en-US" baseline="-25000" dirty="0"/>
          </a:p>
        </p:txBody>
      </p:sp>
      <p:sp>
        <p:nvSpPr>
          <p:cNvPr id="60" name="TextBox 59"/>
          <p:cNvSpPr txBox="1"/>
          <p:nvPr/>
        </p:nvSpPr>
        <p:spPr>
          <a:xfrm>
            <a:off x="1715218" y="5950978"/>
            <a:ext cx="1352128" cy="369332"/>
          </a:xfrm>
          <a:prstGeom prst="rect">
            <a:avLst/>
          </a:prstGeom>
          <a:noFill/>
        </p:spPr>
        <p:txBody>
          <a:bodyPr wrap="none" rtlCol="0">
            <a:spAutoFit/>
          </a:bodyPr>
          <a:lstStyle/>
          <a:p>
            <a:r>
              <a:rPr lang="en-US" dirty="0" smtClean="0"/>
              <a:t>Diagram 1</a:t>
            </a:r>
            <a:endParaRPr lang="en-US" dirty="0"/>
          </a:p>
        </p:txBody>
      </p:sp>
      <p:sp>
        <p:nvSpPr>
          <p:cNvPr id="61" name="TextBox 60"/>
          <p:cNvSpPr txBox="1"/>
          <p:nvPr/>
        </p:nvSpPr>
        <p:spPr>
          <a:xfrm>
            <a:off x="6406769" y="5968254"/>
            <a:ext cx="1352128" cy="369332"/>
          </a:xfrm>
          <a:prstGeom prst="rect">
            <a:avLst/>
          </a:prstGeom>
          <a:noFill/>
        </p:spPr>
        <p:txBody>
          <a:bodyPr wrap="none" rtlCol="0">
            <a:spAutoFit/>
          </a:bodyPr>
          <a:lstStyle/>
          <a:p>
            <a:r>
              <a:rPr lang="en-US" dirty="0" smtClean="0"/>
              <a:t>Diagram 2</a:t>
            </a:r>
            <a:endParaRPr lang="en-US" dirty="0"/>
          </a:p>
        </p:txBody>
      </p:sp>
      <p:cxnSp>
        <p:nvCxnSpPr>
          <p:cNvPr id="63" name="Straight Arrow Connector 62"/>
          <p:cNvCxnSpPr/>
          <p:nvPr/>
        </p:nvCxnSpPr>
        <p:spPr>
          <a:xfrm>
            <a:off x="6153383" y="4999412"/>
            <a:ext cx="850821"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1962326" y="5096989"/>
            <a:ext cx="503886"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1613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5702</TotalTime>
  <Words>781</Words>
  <Application>Microsoft Macintosh PowerPoint</Application>
  <PresentationFormat>On-screen Show (4:3)</PresentationFormat>
  <Paragraphs>76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Clarity</vt:lpstr>
      <vt:lpstr>Acing 10 Marker</vt:lpstr>
      <vt:lpstr>An IB question is like…</vt:lpstr>
      <vt:lpstr>Acing the 10 Marker</vt:lpstr>
      <vt:lpstr>Acing the 10 Marker</vt:lpstr>
      <vt:lpstr>Acing the 10 Marker</vt:lpstr>
      <vt:lpstr>Acing the 10 marker</vt:lpstr>
      <vt:lpstr>Acing the 10 marker</vt:lpstr>
      <vt:lpstr>Acing the 10 Marker</vt:lpstr>
      <vt:lpstr>Acing the 10 marker</vt:lpstr>
      <vt:lpstr>Acing the 10 marker</vt:lpstr>
      <vt:lpstr>Acing the 10 marker</vt:lpstr>
      <vt:lpstr>Acing the 10 Marker</vt:lpstr>
      <vt:lpstr>Acing the 10 marker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Acing 10 Marker</dc:title>
  <dc:creator>Jeremy Lai</dc:creator>
  <cp:lastModifiedBy>Jeremy Lai</cp:lastModifiedBy>
  <cp:revision>23</cp:revision>
  <dcterms:created xsi:type="dcterms:W3CDTF">2016-11-21T09:24:57Z</dcterms:created>
  <dcterms:modified xsi:type="dcterms:W3CDTF">2016-11-25T09:19:53Z</dcterms:modified>
</cp:coreProperties>
</file>