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83" r:id="rId3"/>
    <p:sldId id="257" r:id="rId4"/>
    <p:sldId id="284" r:id="rId5"/>
    <p:sldId id="286" r:id="rId6"/>
    <p:sldId id="287" r:id="rId7"/>
    <p:sldId id="288" r:id="rId8"/>
    <p:sldId id="294" r:id="rId9"/>
    <p:sldId id="295" r:id="rId10"/>
    <p:sldId id="296" r:id="rId11"/>
    <p:sldId id="297" r:id="rId12"/>
    <p:sldId id="298" r:id="rId13"/>
    <p:sldId id="300" r:id="rId14"/>
    <p:sldId id="307" r:id="rId15"/>
    <p:sldId id="301" r:id="rId16"/>
    <p:sldId id="302" r:id="rId17"/>
    <p:sldId id="303" r:id="rId18"/>
    <p:sldId id="304" r:id="rId19"/>
    <p:sldId id="305" r:id="rId20"/>
    <p:sldId id="306" r:id="rId21"/>
    <p:sldId id="29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15" autoAdjust="0"/>
  </p:normalViewPr>
  <p:slideViewPr>
    <p:cSldViewPr snapToGrid="0" snapToObjects="1">
      <p:cViewPr varScale="1">
        <p:scale>
          <a:sx n="74" d="100"/>
          <a:sy n="74" d="100"/>
        </p:scale>
        <p:origin x="-17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4AFB3-1A76-C441-8A72-98D066118127}" type="datetimeFigureOut">
              <a:rPr lang="en-US" smtClean="0"/>
              <a:t>4/9/17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85BA1-7B01-9943-AE61-D0ED4434DF7A}" type="slidenum">
              <a:rPr lang="en-US" smtClean="0"/>
              <a:t>‹#›</a:t>
            </a:fld>
            <a:endParaRPr lang="en-US"/>
          </a:p>
        </p:txBody>
      </p:sp>
    </p:spTree>
    <p:extLst>
      <p:ext uri="{BB962C8B-B14F-4D97-AF65-F5344CB8AC3E}">
        <p14:creationId xmlns:p14="http://schemas.microsoft.com/office/powerpoint/2010/main" val="34826513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85BA1-7B01-9943-AE61-D0ED4434DF7A}" type="slidenum">
              <a:rPr lang="en-US" smtClean="0"/>
              <a:t>4</a:t>
            </a:fld>
            <a:endParaRPr lang="en-US"/>
          </a:p>
        </p:txBody>
      </p:sp>
    </p:spTree>
    <p:extLst>
      <p:ext uri="{BB962C8B-B14F-4D97-AF65-F5344CB8AC3E}">
        <p14:creationId xmlns:p14="http://schemas.microsoft.com/office/powerpoint/2010/main" val="404763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85BA1-7B01-9943-AE61-D0ED4434DF7A}" type="slidenum">
              <a:rPr lang="en-US" smtClean="0"/>
              <a:t>17</a:t>
            </a:fld>
            <a:endParaRPr lang="en-US"/>
          </a:p>
        </p:txBody>
      </p:sp>
    </p:spTree>
    <p:extLst>
      <p:ext uri="{BB962C8B-B14F-4D97-AF65-F5344CB8AC3E}">
        <p14:creationId xmlns:p14="http://schemas.microsoft.com/office/powerpoint/2010/main" val="315520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DC85BA1-7B01-9943-AE61-D0ED4434DF7A}" type="slidenum">
              <a:rPr lang="en-US" smtClean="0"/>
              <a:t>8</a:t>
            </a:fld>
            <a:endParaRPr lang="en-US"/>
          </a:p>
        </p:txBody>
      </p:sp>
    </p:spTree>
    <p:extLst>
      <p:ext uri="{BB962C8B-B14F-4D97-AF65-F5344CB8AC3E}">
        <p14:creationId xmlns:p14="http://schemas.microsoft.com/office/powerpoint/2010/main" val="362526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85BA1-7B01-9943-AE61-D0ED4434DF7A}" type="slidenum">
              <a:rPr lang="en-US" smtClean="0"/>
              <a:t>9</a:t>
            </a:fld>
            <a:endParaRPr lang="en-US"/>
          </a:p>
        </p:txBody>
      </p:sp>
    </p:spTree>
    <p:extLst>
      <p:ext uri="{BB962C8B-B14F-4D97-AF65-F5344CB8AC3E}">
        <p14:creationId xmlns:p14="http://schemas.microsoft.com/office/powerpoint/2010/main" val="277115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85BA1-7B01-9943-AE61-D0ED4434DF7A}" type="slidenum">
              <a:rPr lang="en-US" smtClean="0"/>
              <a:t>11</a:t>
            </a:fld>
            <a:endParaRPr lang="en-US"/>
          </a:p>
        </p:txBody>
      </p:sp>
    </p:spTree>
    <p:extLst>
      <p:ext uri="{BB962C8B-B14F-4D97-AF65-F5344CB8AC3E}">
        <p14:creationId xmlns:p14="http://schemas.microsoft.com/office/powerpoint/2010/main" val="112622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this</a:t>
            </a:r>
            <a:r>
              <a:rPr lang="en-US" baseline="0" dirty="0" smtClean="0"/>
              <a:t> assumption hold in economics?</a:t>
            </a:r>
            <a:endParaRPr lang="en-US" dirty="0"/>
          </a:p>
        </p:txBody>
      </p:sp>
      <p:sp>
        <p:nvSpPr>
          <p:cNvPr id="4" name="Slide Number Placeholder 3"/>
          <p:cNvSpPr>
            <a:spLocks noGrp="1"/>
          </p:cNvSpPr>
          <p:nvPr>
            <p:ph type="sldNum" sz="quarter" idx="10"/>
          </p:nvPr>
        </p:nvSpPr>
        <p:spPr/>
        <p:txBody>
          <a:bodyPr/>
          <a:lstStyle/>
          <a:p>
            <a:fld id="{EDC85BA1-7B01-9943-AE61-D0ED4434DF7A}" type="slidenum">
              <a:rPr lang="en-US" smtClean="0"/>
              <a:t>12</a:t>
            </a:fld>
            <a:endParaRPr lang="en-US"/>
          </a:p>
        </p:txBody>
      </p:sp>
    </p:spTree>
    <p:extLst>
      <p:ext uri="{BB962C8B-B14F-4D97-AF65-F5344CB8AC3E}">
        <p14:creationId xmlns:p14="http://schemas.microsoft.com/office/powerpoint/2010/main" val="2904044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What is this</a:t>
            </a:r>
            <a:r>
              <a:rPr lang="en-US" baseline="0" dirty="0" smtClean="0"/>
              <a:t> curve showing you?</a:t>
            </a:r>
          </a:p>
          <a:p>
            <a:pPr marL="228600" indent="-228600">
              <a:buFont typeface="+mj-lt"/>
              <a:buAutoNum type="arabicPeriod"/>
            </a:pPr>
            <a:r>
              <a:rPr lang="en-US" baseline="0" dirty="0" smtClean="0"/>
              <a:t>What does this graph show?</a:t>
            </a:r>
          </a:p>
          <a:p>
            <a:pPr marL="228600" indent="-228600">
              <a:buFont typeface="+mj-lt"/>
              <a:buAutoNum type="arabicPeriod"/>
            </a:pPr>
            <a:r>
              <a:rPr lang="en-US" baseline="0" dirty="0" smtClean="0"/>
              <a:t>What is x?   Condition of Scarcity does not allow economy to produce outside PPC</a:t>
            </a:r>
          </a:p>
          <a:p>
            <a:pPr marL="228600" indent="-228600">
              <a:buFont typeface="+mj-lt"/>
              <a:buAutoNum type="arabicPeriod"/>
            </a:pPr>
            <a:r>
              <a:rPr lang="en-US" baseline="0" dirty="0" smtClean="0"/>
              <a:t>What is A? </a:t>
            </a:r>
          </a:p>
          <a:p>
            <a:pPr marL="228600" indent="-228600">
              <a:buFont typeface="+mj-lt"/>
              <a:buAutoNum type="arabicPeriod"/>
            </a:pPr>
            <a:r>
              <a:rPr lang="en-US" baseline="0" dirty="0" smtClean="0"/>
              <a:t>From a resource allocation perspective, what is happening at B, D and C. </a:t>
            </a:r>
          </a:p>
          <a:p>
            <a:pPr marL="228600" indent="-228600">
              <a:buFont typeface="+mj-lt"/>
              <a:buAutoNum type="arabicPeriod"/>
            </a:pPr>
            <a:r>
              <a:rPr lang="en-US" baseline="0" dirty="0" smtClean="0"/>
              <a:t>Have students start sentence with “Condition of Scarcity”  would mean that? (No model answers).</a:t>
            </a:r>
          </a:p>
          <a:p>
            <a:pPr marL="0" indent="0">
              <a:buFont typeface="+mj-lt"/>
              <a:buNone/>
            </a:pPr>
            <a:r>
              <a:rPr lang="en-US" i="1" baseline="0" dirty="0" smtClean="0"/>
              <a:t>Condition of scarcity forces economy to make a choices about what particular combination of goods it wishes to produce. </a:t>
            </a:r>
          </a:p>
          <a:p>
            <a:pPr marL="0" indent="0">
              <a:buFont typeface="+mj-lt"/>
              <a:buNone/>
            </a:pPr>
            <a:r>
              <a:rPr lang="en-US" baseline="0" dirty="0" smtClean="0"/>
              <a:t>7.What do you notice as you increased the number of butter produced</a:t>
            </a:r>
            <a:r>
              <a:rPr lang="is-IS" baseline="0" dirty="0" smtClean="0"/>
              <a:t>…in other words, moving from B to D to C</a:t>
            </a:r>
            <a:r>
              <a:rPr lang="en-US" baseline="0" dirty="0" smtClean="0"/>
              <a:t>? (</a:t>
            </a:r>
            <a:r>
              <a:rPr lang="en-US" baseline="0" dirty="0" err="1" smtClean="0"/>
              <a:t>Ans</a:t>
            </a:r>
            <a:r>
              <a:rPr lang="en-US" baseline="0" dirty="0" smtClean="0"/>
              <a:t>: the number of guns would reduce)</a:t>
            </a:r>
          </a:p>
        </p:txBody>
      </p:sp>
      <p:sp>
        <p:nvSpPr>
          <p:cNvPr id="4" name="Slide Number Placeholder 3"/>
          <p:cNvSpPr>
            <a:spLocks noGrp="1"/>
          </p:cNvSpPr>
          <p:nvPr>
            <p:ph type="sldNum" sz="quarter" idx="10"/>
          </p:nvPr>
        </p:nvSpPr>
        <p:spPr/>
        <p:txBody>
          <a:bodyPr/>
          <a:lstStyle/>
          <a:p>
            <a:fld id="{EDC85BA1-7B01-9943-AE61-D0ED4434DF7A}" type="slidenum">
              <a:rPr lang="en-US" smtClean="0"/>
              <a:t>13</a:t>
            </a:fld>
            <a:endParaRPr lang="en-US"/>
          </a:p>
        </p:txBody>
      </p:sp>
    </p:spTree>
    <p:extLst>
      <p:ext uri="{BB962C8B-B14F-4D97-AF65-F5344CB8AC3E}">
        <p14:creationId xmlns:p14="http://schemas.microsoft.com/office/powerpoint/2010/main" val="291725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Economically, what is represented by the gradient of the curve? </a:t>
            </a:r>
            <a:r>
              <a:rPr lang="en-US" i="1" baseline="0" dirty="0" smtClean="0"/>
              <a:t>Condition of scarcity forces economy to make a choices about what particular combination of goods it wishes to produce. </a:t>
            </a:r>
            <a:r>
              <a:rPr lang="en-US" b="1" i="1" baseline="0" dirty="0" smtClean="0"/>
              <a:t>The condition of choices means that choices involve opportunity cost.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Come up with your definition of the productive possibility curve</a:t>
            </a:r>
          </a:p>
          <a:p>
            <a:endParaRPr lang="en-US" dirty="0"/>
          </a:p>
        </p:txBody>
      </p:sp>
      <p:sp>
        <p:nvSpPr>
          <p:cNvPr id="4" name="Slide Number Placeholder 3"/>
          <p:cNvSpPr>
            <a:spLocks noGrp="1"/>
          </p:cNvSpPr>
          <p:nvPr>
            <p:ph type="sldNum" sz="quarter" idx="10"/>
          </p:nvPr>
        </p:nvSpPr>
        <p:spPr/>
        <p:txBody>
          <a:bodyPr/>
          <a:lstStyle/>
          <a:p>
            <a:fld id="{EDC85BA1-7B01-9943-AE61-D0ED4434DF7A}" type="slidenum">
              <a:rPr lang="en-US" smtClean="0"/>
              <a:t>14</a:t>
            </a:fld>
            <a:endParaRPr lang="en-US"/>
          </a:p>
        </p:txBody>
      </p:sp>
    </p:spTree>
    <p:extLst>
      <p:ext uri="{BB962C8B-B14F-4D97-AF65-F5344CB8AC3E}">
        <p14:creationId xmlns:p14="http://schemas.microsoft.com/office/powerpoint/2010/main" val="375376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them one minute to look over this slide</a:t>
            </a:r>
            <a:endParaRPr lang="en-US" dirty="0"/>
          </a:p>
        </p:txBody>
      </p:sp>
      <p:sp>
        <p:nvSpPr>
          <p:cNvPr id="4" name="Slide Number Placeholder 3"/>
          <p:cNvSpPr>
            <a:spLocks noGrp="1"/>
          </p:cNvSpPr>
          <p:nvPr>
            <p:ph type="sldNum" sz="quarter" idx="10"/>
          </p:nvPr>
        </p:nvSpPr>
        <p:spPr/>
        <p:txBody>
          <a:bodyPr/>
          <a:lstStyle/>
          <a:p>
            <a:fld id="{EDC85BA1-7B01-9943-AE61-D0ED4434DF7A}" type="slidenum">
              <a:rPr lang="en-US" smtClean="0"/>
              <a:t>15</a:t>
            </a:fld>
            <a:endParaRPr lang="en-US"/>
          </a:p>
        </p:txBody>
      </p:sp>
    </p:spTree>
    <p:extLst>
      <p:ext uri="{BB962C8B-B14F-4D97-AF65-F5344CB8AC3E}">
        <p14:creationId xmlns:p14="http://schemas.microsoft.com/office/powerpoint/2010/main" val="3046875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85BA1-7B01-9943-AE61-D0ED4434DF7A}" type="slidenum">
              <a:rPr lang="en-US" smtClean="0"/>
              <a:t>16</a:t>
            </a:fld>
            <a:endParaRPr lang="en-US"/>
          </a:p>
        </p:txBody>
      </p:sp>
    </p:spTree>
    <p:extLst>
      <p:ext uri="{BB962C8B-B14F-4D97-AF65-F5344CB8AC3E}">
        <p14:creationId xmlns:p14="http://schemas.microsoft.com/office/powerpoint/2010/main" val="23303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pPr eaLnBrk="1" latinLnBrk="0" hangingPunct="1"/>
            <a:fld id="{9D21D778-B565-4D7E-94D7-64010A445B68}" type="datetimeFigureOut">
              <a:rPr lang="en-US" smtClean="0"/>
              <a:pPr eaLnBrk="1" latinLnBrk="0" hangingPunct="1"/>
              <a:t>4/9/17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kumimoji="0"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4/9/17</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4/9/17</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4/9/17</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4/9/17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4/9/17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4/9/17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4/9/17</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4/9/17</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4/9/17</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4/9/17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4/9/17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4/9/17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pPr algn="r" eaLnBrk="1" latinLnBrk="0" hangingPunct="1"/>
            <a:fld id="{9D21D778-B565-4D7E-94D7-64010A445B68}" type="datetimeFigureOut">
              <a:rPr lang="en-US" smtClean="0"/>
              <a:pPr algn="r" eaLnBrk="1" latinLnBrk="0" hangingPunct="1"/>
              <a:t>4/9/17</a:t>
            </a:fld>
            <a:endParaRPr lang="en-US" sz="1400" dirty="0">
              <a:solidFill>
                <a:srgbClr val="FFFFFF"/>
              </a:solidFill>
            </a:endParaRPr>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4/9/17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4/9/17</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4/9/17</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4/9/17</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4/9/17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4/9/17</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algn="r" eaLnBrk="1" latinLnBrk="0" hangingPunct="1"/>
            <a:fld id="{9D21D778-B565-4D7E-94D7-64010A445B68}" type="datetimeFigureOut">
              <a:rPr lang="en-US" smtClean="0"/>
              <a:pPr algn="r" eaLnBrk="1" latinLnBrk="0" hangingPunct="1"/>
              <a:t>4/9/17</a:t>
            </a:fld>
            <a:endParaRPr lang="en-US" sz="1400" dirty="0">
              <a:solidFill>
                <a:srgbClr val="FFFFFF"/>
              </a:solidFill>
            </a:endParaRPr>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IB Economics</a:t>
            </a:r>
            <a:endParaRPr lang="en-US" dirty="0"/>
          </a:p>
        </p:txBody>
      </p:sp>
      <p:sp>
        <p:nvSpPr>
          <p:cNvPr id="2" name="Subtitle 1"/>
          <p:cNvSpPr>
            <a:spLocks noGrp="1"/>
          </p:cNvSpPr>
          <p:nvPr>
            <p:ph type="subTitle" idx="1"/>
          </p:nvPr>
        </p:nvSpPr>
        <p:spPr/>
        <p:txBody>
          <a:bodyPr>
            <a:normAutofit fontScale="25000" lnSpcReduction="20000"/>
          </a:bodyPr>
          <a:lstStyle/>
          <a:p>
            <a:r>
              <a:rPr lang="en-US" dirty="0" smtClean="0"/>
              <a:t>An Introduction</a:t>
            </a:r>
          </a:p>
          <a:p>
            <a:endParaRPr lang="en-US" dirty="0"/>
          </a:p>
          <a:p>
            <a:endParaRPr lang="en-US" dirty="0" smtClean="0"/>
          </a:p>
          <a:p>
            <a:r>
              <a:rPr lang="en-US" dirty="0" smtClean="0"/>
              <a:t>Mr. Jeremy Lai</a:t>
            </a:r>
            <a:endParaRPr lang="en-US" dirty="0"/>
          </a:p>
        </p:txBody>
      </p:sp>
    </p:spTree>
    <p:extLst>
      <p:ext uri="{BB962C8B-B14F-4D97-AF65-F5344CB8AC3E}">
        <p14:creationId xmlns:p14="http://schemas.microsoft.com/office/powerpoint/2010/main" val="7137695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43807"/>
            <a:ext cx="7313613" cy="4056062"/>
          </a:xfrm>
        </p:spPr>
        <p:txBody>
          <a:bodyPr>
            <a:noAutofit/>
          </a:bodyPr>
          <a:lstStyle/>
          <a:p>
            <a:pPr marL="0" indent="0">
              <a:buNone/>
            </a:pPr>
            <a:r>
              <a:rPr lang="en-US" sz="4400" dirty="0" smtClean="0"/>
              <a:t>What is YOUR opportunity cost of being in my lesson?</a:t>
            </a:r>
          </a:p>
          <a:p>
            <a:pPr marL="0" indent="0">
              <a:buNone/>
            </a:pPr>
            <a:endParaRPr lang="en-US" sz="4400" dirty="0"/>
          </a:p>
          <a:p>
            <a:pPr marL="0" indent="0">
              <a:buNone/>
            </a:pPr>
            <a:r>
              <a:rPr lang="en-US" sz="4400" dirty="0" smtClean="0"/>
              <a:t>What is MY opportunity cost of teaching this lesson?</a:t>
            </a:r>
            <a:endParaRPr lang="en-US" sz="4400" dirty="0"/>
          </a:p>
        </p:txBody>
      </p:sp>
    </p:spTree>
    <p:extLst>
      <p:ext uri="{BB962C8B-B14F-4D97-AF65-F5344CB8AC3E}">
        <p14:creationId xmlns:p14="http://schemas.microsoft.com/office/powerpoint/2010/main" val="3026132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Mr. Brown makes $400 an hour as an banker and is considering paying someone $1000 to paint his house. If he decides to do it himself, it will take four hours. He decides to do it himself and incurs </a:t>
            </a:r>
            <a:r>
              <a:rPr lang="en-US" dirty="0" smtClean="0"/>
              <a:t>opportunity cost of___________? </a:t>
            </a:r>
          </a:p>
          <a:p>
            <a:pPr marL="0" indent="0">
              <a:buNone/>
            </a:pPr>
            <a:r>
              <a:rPr lang="en-US" b="1" dirty="0" smtClean="0"/>
              <a:t>$1600</a:t>
            </a:r>
          </a:p>
          <a:p>
            <a:pPr marL="0" indent="0">
              <a:buNone/>
            </a:pPr>
            <a:endParaRPr lang="en-US" b="1" dirty="0"/>
          </a:p>
          <a:p>
            <a:pPr marL="0" indent="0">
              <a:buNone/>
            </a:pPr>
            <a:r>
              <a:rPr lang="en-US" b="1" dirty="0" smtClean="0"/>
              <a:t>Why is this answer strange?</a:t>
            </a:r>
            <a:endParaRPr lang="en-US" b="1" dirty="0"/>
          </a:p>
          <a:p>
            <a:endParaRPr lang="en-US" dirty="0"/>
          </a:p>
        </p:txBody>
      </p:sp>
    </p:spTree>
    <p:extLst>
      <p:ext uri="{BB962C8B-B14F-4D97-AF65-F5344CB8AC3E}">
        <p14:creationId xmlns:p14="http://schemas.microsoft.com/office/powerpoint/2010/main" val="4091384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185" y="503238"/>
            <a:ext cx="7884574" cy="868362"/>
          </a:xfrm>
        </p:spPr>
        <p:txBody>
          <a:bodyPr/>
          <a:lstStyle/>
          <a:p>
            <a:r>
              <a:rPr lang="en-US" sz="3200" b="1" dirty="0" smtClean="0"/>
              <a:t>Rational economic decision making </a:t>
            </a:r>
            <a:endParaRPr lang="en-US" sz="3200" b="1" dirty="0"/>
          </a:p>
        </p:txBody>
      </p:sp>
      <p:sp>
        <p:nvSpPr>
          <p:cNvPr id="3" name="Content Placeholder 2"/>
          <p:cNvSpPr>
            <a:spLocks noGrp="1"/>
          </p:cNvSpPr>
          <p:nvPr>
            <p:ph idx="1"/>
          </p:nvPr>
        </p:nvSpPr>
        <p:spPr>
          <a:xfrm>
            <a:off x="914400" y="1391664"/>
            <a:ext cx="7313613" cy="2813106"/>
          </a:xfrm>
        </p:spPr>
        <p:txBody>
          <a:bodyPr>
            <a:normAutofit fontScale="92500"/>
          </a:bodyPr>
          <a:lstStyle/>
          <a:p>
            <a:pPr marL="0" indent="0">
              <a:buNone/>
            </a:pPr>
            <a:r>
              <a:rPr lang="en-US" dirty="0" smtClean="0"/>
              <a:t>An assumption that people will act in their best self-interest, trying to </a:t>
            </a:r>
            <a:r>
              <a:rPr lang="en-US" dirty="0" err="1" smtClean="0"/>
              <a:t>maximise</a:t>
            </a:r>
            <a:r>
              <a:rPr lang="en-US" dirty="0" smtClean="0"/>
              <a:t> the satisfaction they affect to receive from their economic decisions.  </a:t>
            </a:r>
          </a:p>
          <a:p>
            <a:pPr marL="0" indent="0">
              <a:buNone/>
            </a:pPr>
            <a:r>
              <a:rPr lang="en-US" dirty="0" smtClean="0"/>
              <a:t>This is an important assumption because under the current economic system, people acting in their self interest will lead to the best interest of society.  </a:t>
            </a:r>
            <a:endParaRPr lang="en-US" dirty="0"/>
          </a:p>
        </p:txBody>
      </p:sp>
      <p:pic>
        <p:nvPicPr>
          <p:cNvPr id="4" name="Picture 3"/>
          <p:cNvPicPr>
            <a:picLocks noChangeAspect="1"/>
          </p:cNvPicPr>
          <p:nvPr/>
        </p:nvPicPr>
        <p:blipFill>
          <a:blip r:embed="rId3"/>
          <a:stretch>
            <a:fillRect/>
          </a:stretch>
        </p:blipFill>
        <p:spPr>
          <a:xfrm>
            <a:off x="1879015" y="4049274"/>
            <a:ext cx="5455622" cy="2539686"/>
          </a:xfrm>
          <a:prstGeom prst="rect">
            <a:avLst/>
          </a:prstGeom>
        </p:spPr>
      </p:pic>
    </p:spTree>
    <p:extLst>
      <p:ext uri="{BB962C8B-B14F-4D97-AF65-F5344CB8AC3E}">
        <p14:creationId xmlns:p14="http://schemas.microsoft.com/office/powerpoint/2010/main" val="1134940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5852"/>
            <a:ext cx="7313613" cy="635504"/>
          </a:xfrm>
        </p:spPr>
        <p:txBody>
          <a:bodyPr/>
          <a:lstStyle/>
          <a:p>
            <a:r>
              <a:rPr lang="en-US" sz="3600" b="1" dirty="0" smtClean="0"/>
              <a:t>Production Possibilities Curve</a:t>
            </a:r>
            <a:endParaRPr lang="en-US" sz="3600" b="1" dirty="0"/>
          </a:p>
        </p:txBody>
      </p:sp>
      <p:pic>
        <p:nvPicPr>
          <p:cNvPr id="4" name="Picture 3"/>
          <p:cNvPicPr>
            <a:picLocks noChangeAspect="1"/>
          </p:cNvPicPr>
          <p:nvPr/>
        </p:nvPicPr>
        <p:blipFill>
          <a:blip r:embed="rId3"/>
          <a:stretch>
            <a:fillRect/>
          </a:stretch>
        </p:blipFill>
        <p:spPr>
          <a:xfrm>
            <a:off x="509360" y="1108813"/>
            <a:ext cx="5233612" cy="5281191"/>
          </a:xfrm>
          <a:prstGeom prst="rect">
            <a:avLst/>
          </a:prstGeom>
        </p:spPr>
      </p:pic>
      <p:sp>
        <p:nvSpPr>
          <p:cNvPr id="6" name="TextBox 5"/>
          <p:cNvSpPr txBox="1"/>
          <p:nvPr/>
        </p:nvSpPr>
        <p:spPr>
          <a:xfrm>
            <a:off x="5912305" y="1502534"/>
            <a:ext cx="3036443" cy="4401205"/>
          </a:xfrm>
          <a:prstGeom prst="rect">
            <a:avLst/>
          </a:prstGeom>
          <a:noFill/>
        </p:spPr>
        <p:txBody>
          <a:bodyPr wrap="square" rtlCol="0">
            <a:spAutoFit/>
          </a:bodyPr>
          <a:lstStyle/>
          <a:p>
            <a:r>
              <a:rPr lang="en-US" sz="2000" dirty="0" smtClean="0"/>
              <a:t>All resources must be fully </a:t>
            </a:r>
            <a:r>
              <a:rPr lang="en-US" sz="2000" dirty="0" err="1" smtClean="0"/>
              <a:t>utilised</a:t>
            </a:r>
            <a:r>
              <a:rPr lang="en-US" sz="2000" dirty="0" smtClean="0"/>
              <a:t>. If not fully </a:t>
            </a:r>
            <a:r>
              <a:rPr lang="en-US" sz="2000" dirty="0" err="1" smtClean="0"/>
              <a:t>utilised</a:t>
            </a:r>
            <a:r>
              <a:rPr lang="en-US" sz="2000" dirty="0" smtClean="0"/>
              <a:t>, more of the goods can be produced.</a:t>
            </a:r>
          </a:p>
          <a:p>
            <a:endParaRPr lang="en-US" sz="2000" dirty="0"/>
          </a:p>
          <a:p>
            <a:r>
              <a:rPr lang="en-US" sz="2000" b="1" dirty="0" smtClean="0"/>
              <a:t>Productive efficiency </a:t>
            </a:r>
            <a:r>
              <a:rPr lang="en-US" sz="2000" dirty="0" smtClean="0"/>
              <a:t>is achieved.  Resources are used in the best possible way to avoid waste.  Alternatively, the products are produced at the least possible cost</a:t>
            </a:r>
            <a:endParaRPr lang="en-US" sz="2000" dirty="0"/>
          </a:p>
        </p:txBody>
      </p:sp>
      <p:sp>
        <p:nvSpPr>
          <p:cNvPr id="7" name="TextBox 6"/>
          <p:cNvSpPr txBox="1"/>
          <p:nvPr/>
        </p:nvSpPr>
        <p:spPr>
          <a:xfrm>
            <a:off x="2740395" y="1362855"/>
            <a:ext cx="2582708" cy="369332"/>
          </a:xfrm>
          <a:prstGeom prst="rect">
            <a:avLst/>
          </a:prstGeom>
          <a:noFill/>
        </p:spPr>
        <p:txBody>
          <a:bodyPr wrap="none" rtlCol="0">
            <a:spAutoFit/>
          </a:bodyPr>
          <a:lstStyle/>
          <a:p>
            <a:r>
              <a:rPr lang="en-US" b="1" dirty="0" smtClean="0"/>
              <a:t>“Condition of Scarcity”…</a:t>
            </a:r>
            <a:endParaRPr lang="en-US" b="1" dirty="0"/>
          </a:p>
        </p:txBody>
      </p:sp>
    </p:spTree>
    <p:extLst>
      <p:ext uri="{BB962C8B-B14F-4D97-AF65-F5344CB8AC3E}">
        <p14:creationId xmlns:p14="http://schemas.microsoft.com/office/powerpoint/2010/main" val="2012239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ssolv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4" y="413809"/>
            <a:ext cx="8060267" cy="868362"/>
          </a:xfrm>
        </p:spPr>
        <p:txBody>
          <a:bodyPr/>
          <a:lstStyle/>
          <a:p>
            <a:r>
              <a:rPr lang="en-US" sz="3600" b="1" dirty="0"/>
              <a:t>Production Possibilities </a:t>
            </a:r>
            <a:r>
              <a:rPr lang="en-US" sz="3600" b="1" dirty="0" smtClean="0"/>
              <a:t>Curve (2)</a:t>
            </a:r>
            <a:endParaRPr lang="en-US" sz="3600" dirty="0"/>
          </a:p>
        </p:txBody>
      </p:sp>
      <p:pic>
        <p:nvPicPr>
          <p:cNvPr id="5" name="Picture 4" descr="Screen Shot 2016-08-31 at 10.33.36 AM.png"/>
          <p:cNvPicPr>
            <a:picLocks noChangeAspect="1"/>
          </p:cNvPicPr>
          <p:nvPr/>
        </p:nvPicPr>
        <p:blipFill rotWithShape="1">
          <a:blip r:embed="rId3">
            <a:extLst>
              <a:ext uri="{28A0092B-C50C-407E-A947-70E740481C1C}">
                <a14:useLocalDpi xmlns:a14="http://schemas.microsoft.com/office/drawing/2010/main" val="0"/>
              </a:ext>
            </a:extLst>
          </a:blip>
          <a:srcRect l="8942" t="11976" b="8061"/>
          <a:stretch/>
        </p:blipFill>
        <p:spPr>
          <a:xfrm>
            <a:off x="1904902" y="1508333"/>
            <a:ext cx="5135768" cy="4723615"/>
          </a:xfrm>
          <a:prstGeom prst="rect">
            <a:avLst/>
          </a:prstGeom>
        </p:spPr>
      </p:pic>
      <p:sp>
        <p:nvSpPr>
          <p:cNvPr id="6" name="TextBox 5"/>
          <p:cNvSpPr txBox="1"/>
          <p:nvPr/>
        </p:nvSpPr>
        <p:spPr>
          <a:xfrm>
            <a:off x="634968" y="1628778"/>
            <a:ext cx="1212341" cy="400110"/>
          </a:xfrm>
          <a:prstGeom prst="rect">
            <a:avLst/>
          </a:prstGeom>
          <a:noFill/>
        </p:spPr>
        <p:txBody>
          <a:bodyPr wrap="none" rtlCol="0">
            <a:spAutoFit/>
          </a:bodyPr>
          <a:lstStyle/>
          <a:p>
            <a:r>
              <a:rPr lang="en-US" sz="2000" b="1" dirty="0" smtClean="0"/>
              <a:t>Burgers</a:t>
            </a:r>
            <a:endParaRPr lang="en-US" sz="2000" b="1" dirty="0"/>
          </a:p>
        </p:txBody>
      </p:sp>
      <p:sp>
        <p:nvSpPr>
          <p:cNvPr id="8" name="TextBox 7"/>
          <p:cNvSpPr txBox="1"/>
          <p:nvPr/>
        </p:nvSpPr>
        <p:spPr>
          <a:xfrm>
            <a:off x="5976165" y="6354494"/>
            <a:ext cx="779781" cy="400110"/>
          </a:xfrm>
          <a:prstGeom prst="rect">
            <a:avLst/>
          </a:prstGeom>
          <a:noFill/>
        </p:spPr>
        <p:txBody>
          <a:bodyPr wrap="none" rtlCol="0">
            <a:spAutoFit/>
          </a:bodyPr>
          <a:lstStyle/>
          <a:p>
            <a:r>
              <a:rPr lang="en-US" sz="2000" b="1" dirty="0" smtClean="0"/>
              <a:t>Cars</a:t>
            </a:r>
            <a:endParaRPr lang="en-US" sz="2000" b="1" dirty="0"/>
          </a:p>
        </p:txBody>
      </p:sp>
    </p:spTree>
    <p:extLst>
      <p:ext uri="{BB962C8B-B14F-4D97-AF65-F5344CB8AC3E}">
        <p14:creationId xmlns:p14="http://schemas.microsoft.com/office/powerpoint/2010/main" val="25213723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4249"/>
            <a:ext cx="7313613" cy="868362"/>
          </a:xfrm>
        </p:spPr>
        <p:txBody>
          <a:bodyPr/>
          <a:lstStyle/>
          <a:p>
            <a:r>
              <a:rPr lang="en-US" sz="3600" dirty="0" smtClean="0"/>
              <a:t>Production Possibilities Curve </a:t>
            </a:r>
            <a:endParaRPr lang="en-US" sz="3600" dirty="0"/>
          </a:p>
        </p:txBody>
      </p:sp>
      <p:sp>
        <p:nvSpPr>
          <p:cNvPr id="3" name="Content Placeholder 2"/>
          <p:cNvSpPr>
            <a:spLocks noGrp="1"/>
          </p:cNvSpPr>
          <p:nvPr>
            <p:ph idx="1"/>
          </p:nvPr>
        </p:nvSpPr>
        <p:spPr>
          <a:xfrm>
            <a:off x="914400" y="1486951"/>
            <a:ext cx="7771579" cy="4571740"/>
          </a:xfrm>
        </p:spPr>
        <p:txBody>
          <a:bodyPr>
            <a:normAutofit fontScale="92500" lnSpcReduction="10000"/>
          </a:bodyPr>
          <a:lstStyle/>
          <a:p>
            <a:pPr marL="0" indent="0">
              <a:buNone/>
            </a:pPr>
            <a:r>
              <a:rPr lang="en-US" i="1" dirty="0" smtClean="0"/>
              <a:t>The PPC represents all combinations of the maximum amounts of two goods that can be produced by an economy given its resources and technology, when there is full employment of resources and productive efficiency.  </a:t>
            </a:r>
          </a:p>
          <a:p>
            <a:pPr>
              <a:buFont typeface="Arial"/>
              <a:buChar char="•"/>
            </a:pPr>
            <a:r>
              <a:rPr lang="en-US" dirty="0" smtClean="0"/>
              <a:t>The condition of scarcity does not allow the economy to produce outside its PPC</a:t>
            </a:r>
          </a:p>
          <a:p>
            <a:pPr>
              <a:buFont typeface="Arial"/>
              <a:buChar char="•"/>
            </a:pPr>
            <a:r>
              <a:rPr lang="en-US" dirty="0" smtClean="0"/>
              <a:t>The condition of scarcity forces the economy to make a choice about what particular combination of goods it wishes to produce</a:t>
            </a:r>
          </a:p>
          <a:p>
            <a:pPr>
              <a:buFont typeface="Arial"/>
              <a:buChar char="•"/>
            </a:pPr>
            <a:r>
              <a:rPr lang="en-US" dirty="0" smtClean="0"/>
              <a:t>The condition of scarcity means that choices involve opportunity costs.  </a:t>
            </a:r>
            <a:endParaRPr lang="en-US" dirty="0"/>
          </a:p>
        </p:txBody>
      </p:sp>
    </p:spTree>
    <p:extLst>
      <p:ext uri="{BB962C8B-B14F-4D97-AF65-F5344CB8AC3E}">
        <p14:creationId xmlns:p14="http://schemas.microsoft.com/office/powerpoint/2010/main" val="3096133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827" y="503238"/>
            <a:ext cx="8229600" cy="868362"/>
          </a:xfrm>
        </p:spPr>
        <p:txBody>
          <a:bodyPr/>
          <a:lstStyle/>
          <a:p>
            <a:r>
              <a:rPr lang="en-US" sz="3600" b="1" dirty="0" smtClean="0"/>
              <a:t>Positive vs. Normative Economics </a:t>
            </a:r>
            <a:endParaRPr lang="en-US" sz="3600" b="1" dirty="0"/>
          </a:p>
        </p:txBody>
      </p:sp>
      <p:sp>
        <p:nvSpPr>
          <p:cNvPr id="3" name="Content Placeholder 2"/>
          <p:cNvSpPr>
            <a:spLocks noGrp="1"/>
          </p:cNvSpPr>
          <p:nvPr>
            <p:ph idx="1"/>
          </p:nvPr>
        </p:nvSpPr>
        <p:spPr>
          <a:xfrm>
            <a:off x="797614" y="1603745"/>
            <a:ext cx="7888365" cy="4688534"/>
          </a:xfrm>
        </p:spPr>
        <p:txBody>
          <a:bodyPr/>
          <a:lstStyle/>
          <a:p>
            <a:pPr marL="0" indent="0">
              <a:buNone/>
            </a:pPr>
            <a:r>
              <a:rPr lang="en-US" b="1" dirty="0"/>
              <a:t>Positive statements </a:t>
            </a:r>
            <a:r>
              <a:rPr lang="en-US" dirty="0"/>
              <a:t>are objective statements that can be tested, amended or rejected by referring to the available evidence</a:t>
            </a:r>
            <a:r>
              <a:rPr lang="en-US" dirty="0" smtClean="0"/>
              <a:t>.</a:t>
            </a:r>
          </a:p>
          <a:p>
            <a:pPr marL="0" indent="0">
              <a:buNone/>
            </a:pPr>
            <a:r>
              <a:rPr lang="en-US" i="1" dirty="0"/>
              <a:t>A rise in average temperatures will increase the demand for sun screen products.</a:t>
            </a:r>
          </a:p>
          <a:p>
            <a:pPr marL="0" indent="0">
              <a:buNone/>
            </a:pPr>
            <a:r>
              <a:rPr lang="en-US" b="1" dirty="0" smtClean="0"/>
              <a:t>Normative statements </a:t>
            </a:r>
            <a:r>
              <a:rPr lang="en-US" dirty="0" smtClean="0"/>
              <a:t>are subjective statements </a:t>
            </a:r>
            <a:r>
              <a:rPr lang="en-US" dirty="0"/>
              <a:t>of opinion rather than a fact that can be tested by looking at the available </a:t>
            </a:r>
            <a:r>
              <a:rPr lang="en-US" dirty="0" smtClean="0"/>
              <a:t>evidence</a:t>
            </a:r>
          </a:p>
          <a:p>
            <a:pPr marL="0" indent="0">
              <a:buNone/>
            </a:pPr>
            <a:r>
              <a:rPr lang="en-US" i="1" dirty="0" smtClean="0"/>
              <a:t>VSA students should treat their economics teacher to lunch everyday.</a:t>
            </a:r>
            <a:endParaRPr lang="en-US" i="1" dirty="0"/>
          </a:p>
        </p:txBody>
      </p:sp>
    </p:spTree>
    <p:extLst>
      <p:ext uri="{BB962C8B-B14F-4D97-AF65-F5344CB8AC3E}">
        <p14:creationId xmlns:p14="http://schemas.microsoft.com/office/powerpoint/2010/main" val="2542754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or Normative?</a:t>
            </a:r>
            <a:endParaRPr lang="en-US" dirty="0"/>
          </a:p>
        </p:txBody>
      </p:sp>
      <p:sp>
        <p:nvSpPr>
          <p:cNvPr id="3" name="Content Placeholder 2"/>
          <p:cNvSpPr>
            <a:spLocks noGrp="1"/>
          </p:cNvSpPr>
          <p:nvPr>
            <p:ph idx="1"/>
          </p:nvPr>
        </p:nvSpPr>
        <p:spPr>
          <a:xfrm>
            <a:off x="651631" y="1747564"/>
            <a:ext cx="8048946" cy="4056062"/>
          </a:xfrm>
        </p:spPr>
        <p:txBody>
          <a:bodyPr>
            <a:noAutofit/>
          </a:bodyPr>
          <a:lstStyle/>
          <a:p>
            <a:pPr marL="457200" indent="-457200">
              <a:buFont typeface="+mj-lt"/>
              <a:buAutoNum type="arabicPeriod"/>
            </a:pPr>
            <a:r>
              <a:rPr lang="en-US" sz="3200" dirty="0" smtClean="0"/>
              <a:t>It is raining today</a:t>
            </a:r>
          </a:p>
          <a:p>
            <a:pPr marL="457200" indent="-457200">
              <a:buFont typeface="+mj-lt"/>
              <a:buAutoNum type="arabicPeriod"/>
            </a:pPr>
            <a:r>
              <a:rPr lang="en-US" sz="3200" dirty="0" smtClean="0"/>
              <a:t>It is too humid today</a:t>
            </a:r>
          </a:p>
          <a:p>
            <a:pPr marL="457200" indent="-457200">
              <a:buFont typeface="+mj-lt"/>
              <a:buAutoNum type="arabicPeriod"/>
            </a:pPr>
            <a:r>
              <a:rPr lang="en-US" sz="3200" dirty="0" smtClean="0"/>
              <a:t>Economics is a study of choices</a:t>
            </a:r>
          </a:p>
          <a:p>
            <a:pPr marL="457200" indent="-457200">
              <a:buFont typeface="+mj-lt"/>
              <a:buAutoNum type="arabicPeriod"/>
            </a:pPr>
            <a:r>
              <a:rPr lang="en-US" sz="3200" dirty="0" smtClean="0"/>
              <a:t>Economics should be concerned with how to reduce poverty</a:t>
            </a:r>
          </a:p>
          <a:p>
            <a:pPr marL="457200" indent="-457200">
              <a:buFont typeface="+mj-lt"/>
              <a:buAutoNum type="arabicPeriod"/>
            </a:pPr>
            <a:r>
              <a:rPr lang="en-US" sz="3200" dirty="0" smtClean="0"/>
              <a:t>Households save too little of their income</a:t>
            </a:r>
          </a:p>
        </p:txBody>
      </p:sp>
    </p:spTree>
    <p:extLst>
      <p:ext uri="{BB962C8B-B14F-4D97-AF65-F5344CB8AC3E}">
        <p14:creationId xmlns:p14="http://schemas.microsoft.com/office/powerpoint/2010/main" val="206775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3238"/>
            <a:ext cx="9479761" cy="868362"/>
          </a:xfrm>
        </p:spPr>
        <p:txBody>
          <a:bodyPr/>
          <a:lstStyle/>
          <a:p>
            <a:r>
              <a:rPr lang="en-US" sz="3600" b="1" dirty="0" smtClean="0"/>
              <a:t>Microeconomics &amp; Macroeconomics</a:t>
            </a:r>
            <a:endParaRPr lang="en-US" sz="3600"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Microeconomics examines the behavior of individual decision making units in the economy.  The two main groups of decision makers are consumer and firms.  </a:t>
            </a:r>
          </a:p>
          <a:p>
            <a:pPr marL="0" indent="0">
              <a:buNone/>
            </a:pPr>
            <a:endParaRPr lang="en-US" dirty="0"/>
          </a:p>
          <a:p>
            <a:pPr marL="0" indent="0">
              <a:buNone/>
            </a:pPr>
            <a:r>
              <a:rPr lang="en-US" dirty="0" smtClean="0"/>
              <a:t>Macro economics examines the economy as a whole, to contain a broad or overall picture by use of aggregates which are wholes or collections of many individual units such as the sum of consumption </a:t>
            </a:r>
            <a:r>
              <a:rPr lang="en-US" dirty="0" err="1" smtClean="0"/>
              <a:t>behaviours</a:t>
            </a:r>
            <a:r>
              <a:rPr lang="en-US" dirty="0" smtClean="0"/>
              <a:t>.  </a:t>
            </a:r>
          </a:p>
        </p:txBody>
      </p:sp>
    </p:spTree>
    <p:extLst>
      <p:ext uri="{BB962C8B-B14F-4D97-AF65-F5344CB8AC3E}">
        <p14:creationId xmlns:p14="http://schemas.microsoft.com/office/powerpoint/2010/main" val="3577380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121"/>
          <a:stretch/>
        </p:blipFill>
        <p:spPr>
          <a:xfrm>
            <a:off x="0" y="233588"/>
            <a:ext cx="9144000" cy="6438271"/>
          </a:xfrm>
          <a:prstGeom prst="rect">
            <a:avLst/>
          </a:prstGeom>
        </p:spPr>
      </p:pic>
    </p:spTree>
    <p:extLst>
      <p:ext uri="{BB962C8B-B14F-4D97-AF65-F5344CB8AC3E}">
        <p14:creationId xmlns:p14="http://schemas.microsoft.com/office/powerpoint/2010/main" val="30513970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03716"/>
            <a:ext cx="7313613" cy="868362"/>
          </a:xfrm>
        </p:spPr>
        <p:txBody>
          <a:bodyPr/>
          <a:lstStyle/>
          <a:p>
            <a:r>
              <a:rPr lang="en-US" dirty="0" smtClean="0"/>
              <a:t>What words come to mind when you think of the word “Economics”?</a:t>
            </a:r>
            <a:endParaRPr lang="en-US" dirty="0"/>
          </a:p>
        </p:txBody>
      </p:sp>
    </p:spTree>
    <p:extLst>
      <p:ext uri="{BB962C8B-B14F-4D97-AF65-F5344CB8AC3E}">
        <p14:creationId xmlns:p14="http://schemas.microsoft.com/office/powerpoint/2010/main" val="7100186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a:t>Using your textbooks, especially the contents page, draw a diagram showing how the discipline of economics fits together.</a:t>
            </a:r>
          </a:p>
        </p:txBody>
      </p:sp>
    </p:spTree>
    <p:extLst>
      <p:ext uri="{BB962C8B-B14F-4D97-AF65-F5344CB8AC3E}">
        <p14:creationId xmlns:p14="http://schemas.microsoft.com/office/powerpoint/2010/main" val="29476665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Economics fit in?</a:t>
            </a:r>
            <a:endParaRPr lang="en-US" dirty="0"/>
          </a:p>
        </p:txBody>
      </p:sp>
      <p:sp>
        <p:nvSpPr>
          <p:cNvPr id="4" name="Rectangle 3"/>
          <p:cNvSpPr/>
          <p:nvPr/>
        </p:nvSpPr>
        <p:spPr>
          <a:xfrm>
            <a:off x="492432" y="3265405"/>
            <a:ext cx="8397253" cy="2591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57225" y="4055841"/>
            <a:ext cx="1244526" cy="523220"/>
          </a:xfrm>
          <a:prstGeom prst="rect">
            <a:avLst/>
          </a:prstGeom>
          <a:noFill/>
        </p:spPr>
        <p:txBody>
          <a:bodyPr wrap="none" rtlCol="0">
            <a:spAutoFit/>
          </a:bodyPr>
          <a:lstStyle/>
          <a:p>
            <a:r>
              <a:rPr lang="en-US" sz="2800" dirty="0" smtClean="0"/>
              <a:t>Science</a:t>
            </a:r>
            <a:endParaRPr lang="en-US" sz="2800" dirty="0"/>
          </a:p>
        </p:txBody>
      </p:sp>
      <p:sp>
        <p:nvSpPr>
          <p:cNvPr id="6" name="TextBox 5"/>
          <p:cNvSpPr txBox="1"/>
          <p:nvPr/>
        </p:nvSpPr>
        <p:spPr>
          <a:xfrm>
            <a:off x="2552868" y="4042883"/>
            <a:ext cx="2176397" cy="523220"/>
          </a:xfrm>
          <a:prstGeom prst="rect">
            <a:avLst/>
          </a:prstGeom>
          <a:noFill/>
        </p:spPr>
        <p:txBody>
          <a:bodyPr wrap="none" rtlCol="0">
            <a:spAutoFit/>
          </a:bodyPr>
          <a:lstStyle/>
          <a:p>
            <a:r>
              <a:rPr lang="en-US" sz="2800" dirty="0" smtClean="0"/>
              <a:t>Social Science</a:t>
            </a:r>
          </a:p>
        </p:txBody>
      </p:sp>
      <p:sp>
        <p:nvSpPr>
          <p:cNvPr id="7" name="TextBox 6"/>
          <p:cNvSpPr txBox="1"/>
          <p:nvPr/>
        </p:nvSpPr>
        <p:spPr>
          <a:xfrm>
            <a:off x="5403788" y="4042883"/>
            <a:ext cx="1849936" cy="523220"/>
          </a:xfrm>
          <a:prstGeom prst="rect">
            <a:avLst/>
          </a:prstGeom>
          <a:noFill/>
        </p:spPr>
        <p:txBody>
          <a:bodyPr wrap="none" rtlCol="0">
            <a:spAutoFit/>
          </a:bodyPr>
          <a:lstStyle/>
          <a:p>
            <a:r>
              <a:rPr lang="en-US" sz="2800" dirty="0" smtClean="0"/>
              <a:t>Humanities </a:t>
            </a:r>
            <a:endParaRPr lang="en-US" sz="2800" dirty="0"/>
          </a:p>
        </p:txBody>
      </p:sp>
      <p:sp>
        <p:nvSpPr>
          <p:cNvPr id="9" name="TextBox 8"/>
          <p:cNvSpPr txBox="1"/>
          <p:nvPr/>
        </p:nvSpPr>
        <p:spPr>
          <a:xfrm>
            <a:off x="8034409" y="4005617"/>
            <a:ext cx="798516" cy="523220"/>
          </a:xfrm>
          <a:prstGeom prst="rect">
            <a:avLst/>
          </a:prstGeom>
          <a:noFill/>
        </p:spPr>
        <p:txBody>
          <a:bodyPr wrap="none" rtlCol="0">
            <a:spAutoFit/>
          </a:bodyPr>
          <a:lstStyle/>
          <a:p>
            <a:r>
              <a:rPr lang="en-US" sz="2800" dirty="0" smtClean="0"/>
              <a:t>Arts</a:t>
            </a:r>
            <a:endParaRPr lang="en-US" sz="2800" dirty="0"/>
          </a:p>
        </p:txBody>
      </p:sp>
    </p:spTree>
    <p:extLst>
      <p:ext uri="{BB962C8B-B14F-4D97-AF65-F5344CB8AC3E}">
        <p14:creationId xmlns:p14="http://schemas.microsoft.com/office/powerpoint/2010/main" val="28660239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GB" i="1" dirty="0"/>
              <a:t>Economics is a social science that studies how individuals, governments, firms and nations make choices on allocating scarce resources to satisfy their unlimited wants</a:t>
            </a:r>
            <a:r>
              <a:rPr lang="en-GB" i="1" dirty="0" smtClean="0"/>
              <a:t>. </a:t>
            </a:r>
            <a:r>
              <a:rPr lang="en-GB" dirty="0" smtClean="0"/>
              <a:t>(</a:t>
            </a:r>
            <a:r>
              <a:rPr lang="en-GB" dirty="0" err="1" smtClean="0"/>
              <a:t>Investopedia</a:t>
            </a:r>
            <a:r>
              <a:rPr lang="en-GB" dirty="0" smtClean="0"/>
              <a:t>) </a:t>
            </a:r>
          </a:p>
          <a:p>
            <a:pPr marL="0" indent="0">
              <a:buNone/>
            </a:pPr>
            <a:endParaRPr lang="en-GB" dirty="0"/>
          </a:p>
          <a:p>
            <a:pPr marL="0" indent="0">
              <a:buNone/>
            </a:pPr>
            <a:r>
              <a:rPr lang="en-GB" dirty="0" smtClean="0"/>
              <a:t>Which are the 4 most important words in this definition?</a:t>
            </a:r>
            <a:endParaRPr lang="en-US" dirty="0"/>
          </a:p>
          <a:p>
            <a:pPr marL="0" indent="0">
              <a:buNone/>
            </a:pPr>
            <a:endParaRPr lang="en-US" dirty="0"/>
          </a:p>
        </p:txBody>
      </p:sp>
    </p:spTree>
    <p:extLst>
      <p:ext uri="{BB962C8B-B14F-4D97-AF65-F5344CB8AC3E}">
        <p14:creationId xmlns:p14="http://schemas.microsoft.com/office/powerpoint/2010/main" val="18364919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basic economic questions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altLang="zh-TW" sz="3600" dirty="0" smtClean="0"/>
              <a:t>Scarcity of resources leads to the following questions being asked:</a:t>
            </a:r>
          </a:p>
          <a:p>
            <a:r>
              <a:rPr lang="en-US" altLang="zh-TW" sz="3600" dirty="0" smtClean="0"/>
              <a:t>What to produce?</a:t>
            </a:r>
          </a:p>
          <a:p>
            <a:r>
              <a:rPr lang="en-US" altLang="zh-TW" sz="3600" dirty="0" smtClean="0"/>
              <a:t>How to produce?</a:t>
            </a:r>
          </a:p>
          <a:p>
            <a:r>
              <a:rPr lang="en-US" sz="3600" dirty="0" smtClean="0"/>
              <a:t>For whom to produce?</a:t>
            </a:r>
          </a:p>
          <a:p>
            <a:endParaRPr lang="en-US" dirty="0"/>
          </a:p>
        </p:txBody>
      </p:sp>
    </p:spTree>
    <p:extLst>
      <p:ext uri="{BB962C8B-B14F-4D97-AF65-F5344CB8AC3E}">
        <p14:creationId xmlns:p14="http://schemas.microsoft.com/office/powerpoint/2010/main" val="3265628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allocation</a:t>
            </a:r>
            <a:endParaRPr lang="en-US" dirty="0"/>
          </a:p>
        </p:txBody>
      </p:sp>
      <p:sp>
        <p:nvSpPr>
          <p:cNvPr id="3" name="Content Placeholder 2"/>
          <p:cNvSpPr>
            <a:spLocks noGrp="1"/>
          </p:cNvSpPr>
          <p:nvPr>
            <p:ph idx="1"/>
          </p:nvPr>
        </p:nvSpPr>
        <p:spPr>
          <a:xfrm>
            <a:off x="914400" y="1735138"/>
            <a:ext cx="7313613" cy="4651084"/>
          </a:xfrm>
        </p:spPr>
        <p:txBody>
          <a:bodyPr>
            <a:normAutofit lnSpcReduction="10000"/>
          </a:bodyPr>
          <a:lstStyle/>
          <a:p>
            <a:pPr marL="0" indent="0">
              <a:buNone/>
            </a:pPr>
            <a:r>
              <a:rPr lang="en-US" dirty="0" smtClean="0"/>
              <a:t>These first two questions refers to assigning the available resources to the chosen goods being produced.  </a:t>
            </a:r>
          </a:p>
          <a:p>
            <a:r>
              <a:rPr lang="en-US" altLang="zh-TW" b="1" dirty="0"/>
              <a:t>What to </a:t>
            </a:r>
            <a:r>
              <a:rPr lang="en-US" altLang="zh-TW" b="1" dirty="0" smtClean="0"/>
              <a:t>Produce?</a:t>
            </a:r>
          </a:p>
          <a:p>
            <a:pPr marL="0" indent="0">
              <a:buNone/>
            </a:pPr>
            <a:r>
              <a:rPr lang="en-US" altLang="zh-TW" dirty="0" smtClean="0"/>
              <a:t>When you choose to produce planes, you are making a conscious decision or choice  to allocate resources to making planes</a:t>
            </a:r>
            <a:endParaRPr lang="en-US" altLang="zh-TW" dirty="0"/>
          </a:p>
          <a:p>
            <a:r>
              <a:rPr lang="en-US" altLang="zh-TW" b="1" dirty="0"/>
              <a:t>How to </a:t>
            </a:r>
            <a:r>
              <a:rPr lang="en-US" altLang="zh-TW" b="1" dirty="0" smtClean="0"/>
              <a:t>Produce?</a:t>
            </a:r>
          </a:p>
          <a:p>
            <a:pPr marL="0" indent="0">
              <a:buNone/>
            </a:pPr>
            <a:r>
              <a:rPr lang="en-US" altLang="zh-TW" dirty="0" smtClean="0"/>
              <a:t>In what ways/combinations should I use my resources to produce goods and services.</a:t>
            </a:r>
          </a:p>
          <a:p>
            <a:pPr marL="0" indent="0">
              <a:buNone/>
            </a:pPr>
            <a:endParaRPr lang="en-US" altLang="zh-TW" dirty="0"/>
          </a:p>
          <a:p>
            <a:pPr marL="0" indent="0">
              <a:buNone/>
            </a:pPr>
            <a:endParaRPr lang="en-US" dirty="0"/>
          </a:p>
        </p:txBody>
      </p:sp>
    </p:spTree>
    <p:extLst>
      <p:ext uri="{BB962C8B-B14F-4D97-AF65-F5344CB8AC3E}">
        <p14:creationId xmlns:p14="http://schemas.microsoft.com/office/powerpoint/2010/main" val="4187443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Distribution of </a:t>
            </a:r>
            <a:r>
              <a:rPr lang="en-US" sz="3600" dirty="0"/>
              <a:t>O</a:t>
            </a:r>
            <a:r>
              <a:rPr lang="en-US" sz="3600" dirty="0" smtClean="0"/>
              <a:t>utput &amp; ????</a:t>
            </a:r>
            <a:endParaRPr lang="en-US" sz="3600" dirty="0"/>
          </a:p>
        </p:txBody>
      </p:sp>
      <p:sp>
        <p:nvSpPr>
          <p:cNvPr id="3" name="Content Placeholder 2"/>
          <p:cNvSpPr>
            <a:spLocks noGrp="1"/>
          </p:cNvSpPr>
          <p:nvPr>
            <p:ph idx="1"/>
          </p:nvPr>
        </p:nvSpPr>
        <p:spPr/>
        <p:txBody>
          <a:bodyPr>
            <a:normAutofit lnSpcReduction="10000"/>
          </a:bodyPr>
          <a:lstStyle/>
          <a:p>
            <a:r>
              <a:rPr lang="en-US" b="1" dirty="0" smtClean="0"/>
              <a:t>For whom to Produce?</a:t>
            </a:r>
          </a:p>
          <a:p>
            <a:pPr marL="0" indent="0">
              <a:buNone/>
            </a:pPr>
            <a:r>
              <a:rPr lang="en-US" dirty="0" smtClean="0"/>
              <a:t>To whom should these products go to?</a:t>
            </a:r>
          </a:p>
          <a:p>
            <a:pPr marL="0" indent="0">
              <a:buNone/>
            </a:pPr>
            <a:r>
              <a:rPr lang="en-US" dirty="0" smtClean="0"/>
              <a:t>What system determines who gets what?</a:t>
            </a:r>
          </a:p>
          <a:p>
            <a:pPr marL="0" indent="0">
              <a:buNone/>
            </a:pPr>
            <a:r>
              <a:rPr lang="en-US" dirty="0" smtClean="0"/>
              <a:t>Should some products be distributed more equally?</a:t>
            </a:r>
          </a:p>
          <a:p>
            <a:pPr marL="0" indent="0">
              <a:buNone/>
            </a:pPr>
            <a:endParaRPr lang="en-US" dirty="0"/>
          </a:p>
          <a:p>
            <a:pPr marL="0" indent="0">
              <a:buNone/>
            </a:pPr>
            <a:r>
              <a:rPr lang="en-US" dirty="0" smtClean="0"/>
              <a:t>What else do you think this is related to the distribution of ?</a:t>
            </a:r>
          </a:p>
          <a:p>
            <a:pPr marL="0" indent="0">
              <a:buNone/>
            </a:pPr>
            <a:endParaRPr lang="en-US" dirty="0" smtClean="0"/>
          </a:p>
        </p:txBody>
      </p:sp>
    </p:spTree>
    <p:extLst>
      <p:ext uri="{BB962C8B-B14F-4D97-AF65-F5344CB8AC3E}">
        <p14:creationId xmlns:p14="http://schemas.microsoft.com/office/powerpoint/2010/main" val="2285783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What must follow whenever I make an economic choice?</a:t>
            </a:r>
          </a:p>
          <a:p>
            <a:pPr marL="0" indent="0">
              <a:buNone/>
            </a:pPr>
            <a:endParaRPr lang="en-US" sz="3200" dirty="0"/>
          </a:p>
          <a:p>
            <a:pPr marL="0" indent="0" algn="ctr">
              <a:buNone/>
            </a:pPr>
            <a:r>
              <a:rPr lang="en-US" sz="3200" b="1" dirty="0" smtClean="0"/>
              <a:t>OPPORTUNITY COST</a:t>
            </a:r>
          </a:p>
          <a:p>
            <a:pPr marL="0" indent="0" algn="ctr">
              <a:buNone/>
            </a:pPr>
            <a:r>
              <a:rPr lang="en-US" sz="3200" dirty="0"/>
              <a:t>H</a:t>
            </a:r>
            <a:r>
              <a:rPr lang="en-US" sz="3200" dirty="0" smtClean="0"/>
              <a:t>ighest value forgone!</a:t>
            </a:r>
            <a:endParaRPr lang="en-US" sz="3200" dirty="0"/>
          </a:p>
        </p:txBody>
      </p:sp>
    </p:spTree>
    <p:extLst>
      <p:ext uri="{BB962C8B-B14F-4D97-AF65-F5344CB8AC3E}">
        <p14:creationId xmlns:p14="http://schemas.microsoft.com/office/powerpoint/2010/main" val="4062453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24416"/>
            <a:ext cx="7313613" cy="5752583"/>
          </a:xfrm>
        </p:spPr>
        <p:txBody>
          <a:bodyPr>
            <a:normAutofit fontScale="77500" lnSpcReduction="20000"/>
          </a:bodyPr>
          <a:lstStyle/>
          <a:p>
            <a:pPr marL="0" indent="0">
              <a:buNone/>
            </a:pPr>
            <a:r>
              <a:rPr lang="en-US" dirty="0"/>
              <a:t>At </a:t>
            </a:r>
            <a:r>
              <a:rPr lang="en-US" dirty="0" smtClean="0"/>
              <a:t>Ben and Jerry’s, </a:t>
            </a:r>
            <a:r>
              <a:rPr lang="en-US" dirty="0"/>
              <a:t>you have to choose between </a:t>
            </a:r>
            <a:r>
              <a:rPr lang="en-US" dirty="0" smtClean="0"/>
              <a:t>Vanilla and Chocolate. </a:t>
            </a:r>
          </a:p>
          <a:p>
            <a:pPr marL="0" indent="0">
              <a:buNone/>
            </a:pPr>
            <a:r>
              <a:rPr lang="en-US" dirty="0" smtClean="0"/>
              <a:t>When </a:t>
            </a:r>
            <a:r>
              <a:rPr lang="en-US" dirty="0"/>
              <a:t>you choose </a:t>
            </a:r>
            <a:r>
              <a:rPr lang="en-US" dirty="0" smtClean="0"/>
              <a:t>Vanilla, </a:t>
            </a:r>
            <a:r>
              <a:rPr lang="en-US" dirty="0"/>
              <a:t>the opportunity cost is the enjoyment of </a:t>
            </a:r>
            <a:r>
              <a:rPr lang="en-US" dirty="0" smtClean="0"/>
              <a:t>Chocolate. </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A </a:t>
            </a:r>
            <a:r>
              <a:rPr lang="en-US" dirty="0"/>
              <a:t>business owns </a:t>
            </a:r>
            <a:r>
              <a:rPr lang="en-US" dirty="0" smtClean="0"/>
              <a:t>a truck. </a:t>
            </a:r>
            <a:r>
              <a:rPr lang="en-US" dirty="0"/>
              <a:t>If the </a:t>
            </a:r>
            <a:r>
              <a:rPr lang="en-US" dirty="0" smtClean="0"/>
              <a:t>company does not use the truck, it could </a:t>
            </a:r>
            <a:r>
              <a:rPr lang="en-US" dirty="0"/>
              <a:t>be rented to someone else. </a:t>
            </a:r>
            <a:endParaRPr lang="en-US" dirty="0" smtClean="0"/>
          </a:p>
          <a:p>
            <a:pPr marL="0" indent="0">
              <a:buNone/>
            </a:pPr>
            <a:r>
              <a:rPr lang="en-US" dirty="0" smtClean="0"/>
              <a:t>The </a:t>
            </a:r>
            <a:r>
              <a:rPr lang="en-US" dirty="0"/>
              <a:t>opportunity cost of staying there is the amount of rent the company would </a:t>
            </a:r>
            <a:r>
              <a:rPr lang="en-US" dirty="0" smtClean="0"/>
              <a:t>get.</a:t>
            </a:r>
          </a:p>
          <a:p>
            <a:pPr marL="0" indent="0">
              <a:buNone/>
            </a:pPr>
            <a:endParaRPr lang="en-US" dirty="0"/>
          </a:p>
        </p:txBody>
      </p:sp>
      <p:pic>
        <p:nvPicPr>
          <p:cNvPr id="4" name="Picture 3"/>
          <p:cNvPicPr>
            <a:picLocks noChangeAspect="1"/>
          </p:cNvPicPr>
          <p:nvPr/>
        </p:nvPicPr>
        <p:blipFill>
          <a:blip r:embed="rId3"/>
          <a:stretch>
            <a:fillRect/>
          </a:stretch>
        </p:blipFill>
        <p:spPr>
          <a:xfrm>
            <a:off x="2288120" y="1982567"/>
            <a:ext cx="4727015" cy="2836209"/>
          </a:xfrm>
          <a:prstGeom prst="rect">
            <a:avLst/>
          </a:prstGeom>
        </p:spPr>
      </p:pic>
    </p:spTree>
    <p:extLst>
      <p:ext uri="{BB962C8B-B14F-4D97-AF65-F5344CB8AC3E}">
        <p14:creationId xmlns:p14="http://schemas.microsoft.com/office/powerpoint/2010/main" val="3469636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dissolv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dissolv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60699"/>
            <a:ext cx="7313613" cy="4056062"/>
          </a:xfrm>
        </p:spPr>
        <p:txBody>
          <a:bodyPr>
            <a:normAutofit/>
          </a:bodyPr>
          <a:lstStyle/>
          <a:p>
            <a:pPr marL="0" indent="0">
              <a:buNone/>
            </a:pPr>
            <a:r>
              <a:rPr lang="en-US" dirty="0"/>
              <a:t>As a </a:t>
            </a:r>
            <a:r>
              <a:rPr lang="en-US" dirty="0" smtClean="0"/>
              <a:t>lawyer, </a:t>
            </a:r>
            <a:r>
              <a:rPr lang="en-US" dirty="0"/>
              <a:t>you get </a:t>
            </a:r>
            <a:r>
              <a:rPr lang="en-US" dirty="0" smtClean="0"/>
              <a:t>$1000 </a:t>
            </a:r>
            <a:r>
              <a:rPr lang="en-US" dirty="0"/>
              <a:t>an hour. Instead of working one </a:t>
            </a:r>
            <a:r>
              <a:rPr lang="en-US" dirty="0" smtClean="0"/>
              <a:t>night, </a:t>
            </a:r>
            <a:r>
              <a:rPr lang="en-US" dirty="0"/>
              <a:t>you go to a concert that costs $25 and lasts two hours. </a:t>
            </a:r>
            <a:endParaRPr lang="en-US" dirty="0" smtClean="0"/>
          </a:p>
          <a:p>
            <a:pPr marL="0" indent="0">
              <a:buNone/>
            </a:pPr>
            <a:r>
              <a:rPr lang="en-US" dirty="0" smtClean="0"/>
              <a:t>The </a:t>
            </a:r>
            <a:r>
              <a:rPr lang="en-US" dirty="0"/>
              <a:t>opportunity cost of the concert is </a:t>
            </a:r>
            <a:r>
              <a:rPr lang="en-US" dirty="0" smtClean="0"/>
              <a:t>$2000 </a:t>
            </a:r>
            <a:r>
              <a:rPr lang="en-US" dirty="0"/>
              <a:t>for two hours of work. </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2643579" y="3447889"/>
            <a:ext cx="4090334" cy="2726889"/>
          </a:xfrm>
          <a:prstGeom prst="rect">
            <a:avLst/>
          </a:prstGeom>
        </p:spPr>
      </p:pic>
    </p:spTree>
    <p:extLst>
      <p:ext uri="{BB962C8B-B14F-4D97-AF65-F5344CB8AC3E}">
        <p14:creationId xmlns:p14="http://schemas.microsoft.com/office/powerpoint/2010/main" val="2738916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41267</TotalTime>
  <Words>1034</Words>
  <Application>Microsoft Macintosh PowerPoint</Application>
  <PresentationFormat>On-screen Show (4:3)</PresentationFormat>
  <Paragraphs>113</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Inkwell</vt:lpstr>
      <vt:lpstr>IB Economics</vt:lpstr>
      <vt:lpstr>What words come to mind when you think of the word “Economics”?</vt:lpstr>
      <vt:lpstr>Economics</vt:lpstr>
      <vt:lpstr>3 basic economic questions</vt:lpstr>
      <vt:lpstr>Resource allocation</vt:lpstr>
      <vt:lpstr>Distribution of Output &amp; ????</vt:lpstr>
      <vt:lpstr>Question</vt:lpstr>
      <vt:lpstr>PowerPoint Presentation</vt:lpstr>
      <vt:lpstr>PowerPoint Presentation</vt:lpstr>
      <vt:lpstr>PowerPoint Presentation</vt:lpstr>
      <vt:lpstr>PowerPoint Presentation</vt:lpstr>
      <vt:lpstr>Rational economic decision making </vt:lpstr>
      <vt:lpstr>Production Possibilities Curve</vt:lpstr>
      <vt:lpstr>Production Possibilities Curve (2)</vt:lpstr>
      <vt:lpstr>Production Possibilities Curve </vt:lpstr>
      <vt:lpstr>Positive vs. Normative Economics </vt:lpstr>
      <vt:lpstr>Positive or Normative?</vt:lpstr>
      <vt:lpstr>Microeconomics &amp; Macroeconomics</vt:lpstr>
      <vt:lpstr>PowerPoint Presentation</vt:lpstr>
      <vt:lpstr>PowerPoint Presentation</vt:lpstr>
      <vt:lpstr>Where does Economics fit 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Knowledge</dc:title>
  <dc:creator>Jeremy Lai</dc:creator>
  <cp:lastModifiedBy>Jeremy Lai</cp:lastModifiedBy>
  <cp:revision>67</cp:revision>
  <dcterms:created xsi:type="dcterms:W3CDTF">2016-06-06T04:51:20Z</dcterms:created>
  <dcterms:modified xsi:type="dcterms:W3CDTF">2017-09-04T04:58:13Z</dcterms:modified>
</cp:coreProperties>
</file>